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373" r:id="rId2"/>
    <p:sldId id="426" r:id="rId3"/>
    <p:sldId id="427" r:id="rId4"/>
    <p:sldId id="428" r:id="rId5"/>
    <p:sldId id="429" r:id="rId6"/>
    <p:sldId id="379" r:id="rId7"/>
    <p:sldId id="437" r:id="rId8"/>
    <p:sldId id="380" r:id="rId9"/>
    <p:sldId id="382" r:id="rId10"/>
    <p:sldId id="383" r:id="rId11"/>
    <p:sldId id="387" r:id="rId12"/>
    <p:sldId id="384" r:id="rId13"/>
    <p:sldId id="375" r:id="rId14"/>
    <p:sldId id="376" r:id="rId15"/>
    <p:sldId id="377" r:id="rId16"/>
    <p:sldId id="386" r:id="rId17"/>
    <p:sldId id="390" r:id="rId18"/>
    <p:sldId id="438" r:id="rId19"/>
    <p:sldId id="393" r:id="rId20"/>
    <p:sldId id="321" r:id="rId21"/>
    <p:sldId id="430" r:id="rId22"/>
    <p:sldId id="322" r:id="rId23"/>
    <p:sldId id="431" r:id="rId24"/>
    <p:sldId id="394" r:id="rId25"/>
    <p:sldId id="397" r:id="rId26"/>
    <p:sldId id="398" r:id="rId27"/>
    <p:sldId id="399" r:id="rId28"/>
    <p:sldId id="400" r:id="rId29"/>
    <p:sldId id="324" r:id="rId30"/>
    <p:sldId id="439" r:id="rId31"/>
    <p:sldId id="403" r:id="rId32"/>
    <p:sldId id="404" r:id="rId33"/>
    <p:sldId id="405" r:id="rId34"/>
    <p:sldId id="408" r:id="rId35"/>
    <p:sldId id="417" r:id="rId36"/>
    <p:sldId id="406" r:id="rId37"/>
    <p:sldId id="418" r:id="rId38"/>
    <p:sldId id="332" r:id="rId39"/>
    <p:sldId id="419" r:id="rId40"/>
    <p:sldId id="333" r:id="rId41"/>
    <p:sldId id="422" r:id="rId42"/>
    <p:sldId id="303" r:id="rId43"/>
    <p:sldId id="433" r:id="rId44"/>
    <p:sldId id="440" r:id="rId45"/>
    <p:sldId id="434" r:id="rId46"/>
    <p:sldId id="436" r:id="rId47"/>
  </p:sldIdLst>
  <p:sldSz cx="9144000" cy="6858000" type="screen4x3"/>
  <p:notesSz cx="6858000" cy="9144000"/>
  <p:defaultTextStyle>
    <a:defPPr>
      <a:defRPr lang="de-DE"/>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4995"/>
    <a:srgbClr val="003399"/>
    <a:srgbClr val="0066CC"/>
    <a:srgbClr val="FFFFFF"/>
    <a:srgbClr val="000066"/>
    <a:srgbClr val="907266"/>
    <a:srgbClr val="FF7400"/>
    <a:srgbClr val="D9D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1" autoAdjust="0"/>
    <p:restoredTop sz="94660"/>
  </p:normalViewPr>
  <p:slideViewPr>
    <p:cSldViewPr>
      <p:cViewPr varScale="1">
        <p:scale>
          <a:sx n="69" d="100"/>
          <a:sy n="69" d="100"/>
        </p:scale>
        <p:origin x="-1386" y="-90"/>
      </p:cViewPr>
      <p:guideLst>
        <p:guide orient="horz" pos="2160"/>
        <p:guide pos="1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6758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4B81B3F7-B494-4BE3-83C8-888BDB64D3CD}" type="datetimeFigureOut">
              <a:rPr lang="de-DE"/>
              <a:pPr>
                <a:defRPr/>
              </a:pPr>
              <a:t>10.09.2015</a:t>
            </a:fld>
            <a:endParaRPr lang="de-DE"/>
          </a:p>
        </p:txBody>
      </p:sp>
      <p:sp>
        <p:nvSpPr>
          <p:cNvPr id="6758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6758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8C12738-6EB3-4248-8C37-DD4F66409BAF}" type="slidenum">
              <a:rPr lang="de-DE"/>
              <a:pPr>
                <a:defRPr/>
              </a:pPr>
              <a:t>‹Nr.›</a:t>
            </a:fld>
            <a:endParaRPr lang="de-DE"/>
          </a:p>
        </p:txBody>
      </p:sp>
    </p:spTree>
    <p:extLst>
      <p:ext uri="{BB962C8B-B14F-4D97-AF65-F5344CB8AC3E}">
        <p14:creationId xmlns:p14="http://schemas.microsoft.com/office/powerpoint/2010/main" val="2025636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cs typeface="+mn-cs"/>
              </a:defRPr>
            </a:lvl1pPr>
          </a:lstStyle>
          <a:p>
            <a:pPr>
              <a:defRPr/>
            </a:pPr>
            <a:fld id="{D201AB6A-397B-4E1E-AAB1-8D69FC009938}" type="datetimeFigureOut">
              <a:rPr lang="de-DE"/>
              <a:pPr>
                <a:defRPr/>
              </a:pPr>
              <a:t>10.09.2015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cs typeface="+mn-cs"/>
              </a:defRPr>
            </a:lvl1pPr>
          </a:lstStyle>
          <a:p>
            <a:pPr>
              <a:defRPr/>
            </a:pPr>
            <a:fld id="{80062B24-B68A-4EF6-B1D5-088059826B77}" type="slidenum">
              <a:rPr lang="de-DE"/>
              <a:pPr>
                <a:defRPr/>
              </a:pPr>
              <a:t>‹Nr.›</a:t>
            </a:fld>
            <a:endParaRPr lang="de-DE"/>
          </a:p>
        </p:txBody>
      </p:sp>
    </p:spTree>
    <p:extLst>
      <p:ext uri="{BB962C8B-B14F-4D97-AF65-F5344CB8AC3E}">
        <p14:creationId xmlns:p14="http://schemas.microsoft.com/office/powerpoint/2010/main" val="9424096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4" name="Grafik 7"/>
          <p:cNvPicPr>
            <a:picLocks noChangeAspect="1"/>
          </p:cNvPicPr>
          <p:nvPr userDrawn="1"/>
        </p:nvPicPr>
        <p:blipFill>
          <a:blip r:embed="rId2"/>
          <a:srcRect/>
          <a:stretch>
            <a:fillRect/>
          </a:stretch>
        </p:blipFill>
        <p:spPr bwMode="auto">
          <a:xfrm>
            <a:off x="2246313" y="4545013"/>
            <a:ext cx="2325687" cy="1547812"/>
          </a:xfrm>
          <a:prstGeom prst="rect">
            <a:avLst/>
          </a:prstGeom>
          <a:noFill/>
          <a:ln w="9525">
            <a:noFill/>
            <a:miter lim="800000"/>
            <a:headEnd/>
            <a:tailEnd/>
          </a:ln>
        </p:spPr>
      </p:pic>
      <p:pic>
        <p:nvPicPr>
          <p:cNvPr id="5" name="Grafik 8"/>
          <p:cNvPicPr>
            <a:picLocks noChangeAspect="1"/>
          </p:cNvPicPr>
          <p:nvPr userDrawn="1"/>
        </p:nvPicPr>
        <p:blipFill>
          <a:blip r:embed="rId3"/>
          <a:srcRect/>
          <a:stretch>
            <a:fillRect/>
          </a:stretch>
        </p:blipFill>
        <p:spPr bwMode="auto">
          <a:xfrm>
            <a:off x="1057275" y="2981325"/>
            <a:ext cx="2327275" cy="1547813"/>
          </a:xfrm>
          <a:prstGeom prst="rect">
            <a:avLst/>
          </a:prstGeom>
          <a:noFill/>
          <a:ln w="9525">
            <a:noFill/>
            <a:miter lim="800000"/>
            <a:headEnd/>
            <a:tailEnd/>
          </a:ln>
        </p:spPr>
      </p:pic>
      <p:pic>
        <p:nvPicPr>
          <p:cNvPr id="6" name="Grafik 9"/>
          <p:cNvPicPr>
            <a:picLocks noChangeAspect="1"/>
          </p:cNvPicPr>
          <p:nvPr userDrawn="1"/>
        </p:nvPicPr>
        <p:blipFill>
          <a:blip r:embed="rId4"/>
          <a:srcRect/>
          <a:stretch>
            <a:fillRect/>
          </a:stretch>
        </p:blipFill>
        <p:spPr bwMode="auto">
          <a:xfrm>
            <a:off x="3384550" y="2981325"/>
            <a:ext cx="2327275" cy="1547813"/>
          </a:xfrm>
          <a:prstGeom prst="rect">
            <a:avLst/>
          </a:prstGeom>
          <a:noFill/>
          <a:ln w="9525">
            <a:noFill/>
            <a:miter lim="800000"/>
            <a:headEnd/>
            <a:tailEnd/>
          </a:ln>
        </p:spPr>
      </p:pic>
      <p:pic>
        <p:nvPicPr>
          <p:cNvPr id="7" name="Grafik 10"/>
          <p:cNvPicPr>
            <a:picLocks noChangeAspect="1"/>
          </p:cNvPicPr>
          <p:nvPr userDrawn="1"/>
        </p:nvPicPr>
        <p:blipFill>
          <a:blip r:embed="rId5"/>
          <a:srcRect/>
          <a:stretch>
            <a:fillRect/>
          </a:stretch>
        </p:blipFill>
        <p:spPr bwMode="auto">
          <a:xfrm>
            <a:off x="0" y="4552950"/>
            <a:ext cx="2246313" cy="1549400"/>
          </a:xfrm>
          <a:prstGeom prst="rect">
            <a:avLst/>
          </a:prstGeom>
          <a:noFill/>
          <a:ln w="9525">
            <a:noFill/>
            <a:miter lim="800000"/>
            <a:headEnd/>
            <a:tailEnd/>
          </a:ln>
        </p:spPr>
      </p:pic>
      <p:pic>
        <p:nvPicPr>
          <p:cNvPr id="8" name="Grafik 11"/>
          <p:cNvPicPr>
            <a:picLocks noChangeAspect="1"/>
          </p:cNvPicPr>
          <p:nvPr userDrawn="1"/>
        </p:nvPicPr>
        <p:blipFill>
          <a:blip r:embed="rId6"/>
          <a:srcRect/>
          <a:stretch>
            <a:fillRect/>
          </a:stretch>
        </p:blipFill>
        <p:spPr bwMode="auto">
          <a:xfrm>
            <a:off x="6892925" y="4545013"/>
            <a:ext cx="2251075" cy="1547812"/>
          </a:xfrm>
          <a:prstGeom prst="rect">
            <a:avLst/>
          </a:prstGeom>
          <a:noFill/>
          <a:ln w="9525">
            <a:noFill/>
            <a:miter lim="800000"/>
            <a:headEnd/>
            <a:tailEnd/>
          </a:ln>
        </p:spPr>
      </p:pic>
      <p:pic>
        <p:nvPicPr>
          <p:cNvPr id="9" name="Grafik 12"/>
          <p:cNvPicPr>
            <a:picLocks noChangeAspect="1"/>
          </p:cNvPicPr>
          <p:nvPr userDrawn="1"/>
        </p:nvPicPr>
        <p:blipFill>
          <a:blip r:embed="rId7"/>
          <a:srcRect/>
          <a:stretch>
            <a:fillRect/>
          </a:stretch>
        </p:blipFill>
        <p:spPr bwMode="auto">
          <a:xfrm>
            <a:off x="5700713" y="2981325"/>
            <a:ext cx="2322512" cy="1547813"/>
          </a:xfrm>
          <a:prstGeom prst="rect">
            <a:avLst/>
          </a:prstGeom>
          <a:noFill/>
          <a:ln w="9525">
            <a:noFill/>
            <a:miter lim="800000"/>
            <a:headEnd/>
            <a:tailEnd/>
          </a:ln>
        </p:spPr>
      </p:pic>
      <p:pic>
        <p:nvPicPr>
          <p:cNvPr id="10" name="Picture 3" descr="D:\AMEOS_Kommunikation_Daten\AMEOS Stock Photos für Stellenanzeigen 2013\Pflege Therapie\Blutdruck messen_klein.jpg"/>
          <p:cNvPicPr>
            <a:picLocks noChangeAspect="1" noChangeArrowheads="1"/>
          </p:cNvPicPr>
          <p:nvPr userDrawn="1"/>
        </p:nvPicPr>
        <p:blipFill>
          <a:blip r:embed="rId8"/>
          <a:srcRect/>
          <a:stretch>
            <a:fillRect/>
          </a:stretch>
        </p:blipFill>
        <p:spPr bwMode="auto">
          <a:xfrm>
            <a:off x="4567238" y="4545013"/>
            <a:ext cx="2325687" cy="1547812"/>
          </a:xfrm>
          <a:prstGeom prst="rect">
            <a:avLst/>
          </a:prstGeom>
          <a:noFill/>
          <a:ln w="9525">
            <a:noFill/>
            <a:miter lim="800000"/>
            <a:headEnd/>
            <a:tailEnd/>
          </a:ln>
        </p:spPr>
      </p:pic>
      <p:sp>
        <p:nvSpPr>
          <p:cNvPr id="2" name="Titel 1"/>
          <p:cNvSpPr>
            <a:spLocks noGrp="1"/>
          </p:cNvSpPr>
          <p:nvPr>
            <p:ph type="ctrTitle"/>
          </p:nvPr>
        </p:nvSpPr>
        <p:spPr>
          <a:xfrm>
            <a:off x="183976" y="816086"/>
            <a:ext cx="8712000" cy="576000"/>
          </a:xfrm>
        </p:spPr>
        <p:txBody>
          <a:bodyPr/>
          <a:lstStyle>
            <a:lvl1pPr>
              <a:defRPr b="1"/>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179512" y="1628800"/>
            <a:ext cx="5112568" cy="936104"/>
          </a:xfrm>
        </p:spPr>
        <p:txBody>
          <a:bodyPr>
            <a:noAutofit/>
          </a:bodyPr>
          <a:lstStyle>
            <a:lvl1pPr marL="0" indent="0" algn="l">
              <a:buNone/>
              <a:defRPr sz="2400">
                <a:solidFill>
                  <a:srgbClr val="144995"/>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84150" y="817563"/>
            <a:ext cx="8712200" cy="576262"/>
          </a:xfrm>
        </p:spPr>
        <p:txBody>
          <a:bodyPr/>
          <a:lstStyle/>
          <a:p>
            <a:r>
              <a:rPr lang="de-DE"/>
              <a:t>Titelmasterformat durch Klicken bearbeiten</a:t>
            </a:r>
          </a:p>
        </p:txBody>
      </p:sp>
      <p:sp>
        <p:nvSpPr>
          <p:cNvPr id="3" name="Tabellenplatzhalter 2"/>
          <p:cNvSpPr>
            <a:spLocks noGrp="1"/>
          </p:cNvSpPr>
          <p:nvPr>
            <p:ph type="tbl" idx="1"/>
          </p:nvPr>
        </p:nvSpPr>
        <p:spPr>
          <a:xfrm>
            <a:off x="179388" y="1711325"/>
            <a:ext cx="8713787" cy="4525963"/>
          </a:xfrm>
        </p:spPr>
        <p:txBody>
          <a:bodyPr/>
          <a:lstStyle/>
          <a:p>
            <a:pPr lvl="0"/>
            <a:endParaRPr lang="de-DE" noProof="0"/>
          </a:p>
        </p:txBody>
      </p:sp>
      <p:sp>
        <p:nvSpPr>
          <p:cNvPr id="4" name="Datumsplatzhalter 3"/>
          <p:cNvSpPr>
            <a:spLocks noGrp="1"/>
          </p:cNvSpPr>
          <p:nvPr>
            <p:ph type="dt" sz="half" idx="10"/>
          </p:nvPr>
        </p:nvSpPr>
        <p:spPr/>
        <p:txBody>
          <a:bodyPr/>
          <a:lstStyle>
            <a:lvl1pPr>
              <a:defRPr/>
            </a:lvl1pPr>
          </a:lstStyle>
          <a:p>
            <a:pPr>
              <a:defRPr/>
            </a:pPr>
            <a:fld id="{BBB3C22A-9FDD-4ED1-9964-26940EDDF5F5}" type="datetime1">
              <a:rPr lang="de-DE"/>
              <a:pPr>
                <a:defRPr/>
              </a:pPr>
              <a:t>10.09.2015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de-DE"/>
              <a:t>[Autor]</a:t>
            </a:r>
          </a:p>
        </p:txBody>
      </p:sp>
      <p:sp>
        <p:nvSpPr>
          <p:cNvPr id="6" name="Foliennummernplatzhalter 5"/>
          <p:cNvSpPr>
            <a:spLocks noGrp="1"/>
          </p:cNvSpPr>
          <p:nvPr>
            <p:ph type="sldNum" sz="quarter" idx="12"/>
          </p:nvPr>
        </p:nvSpPr>
        <p:spPr/>
        <p:txBody>
          <a:bodyPr/>
          <a:lstStyle>
            <a:lvl1pPr>
              <a:defRPr/>
            </a:lvl1pPr>
          </a:lstStyle>
          <a:p>
            <a:pPr>
              <a:defRPr/>
            </a:pPr>
            <a:fld id="{A62DFB4E-D477-4142-ACA0-E162367E9E0D}" type="slidenum">
              <a:rPr lang="de-DE"/>
              <a:pPr>
                <a:defRPr/>
              </a:pPr>
              <a:t>‹Nr.›</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84150" y="817563"/>
            <a:ext cx="8712200" cy="576262"/>
          </a:xfrm>
        </p:spPr>
        <p:txBody>
          <a:bodyPr/>
          <a:lstStyle/>
          <a:p>
            <a:r>
              <a:rPr lang="de-DE"/>
              <a:t>Titelmasterformat durch Klicken bearbeiten</a:t>
            </a:r>
          </a:p>
        </p:txBody>
      </p:sp>
      <p:sp>
        <p:nvSpPr>
          <p:cNvPr id="3" name="Textplatzhalter 2"/>
          <p:cNvSpPr>
            <a:spLocks noGrp="1"/>
          </p:cNvSpPr>
          <p:nvPr>
            <p:ph type="body" sz="half" idx="1"/>
          </p:nvPr>
        </p:nvSpPr>
        <p:spPr>
          <a:xfrm>
            <a:off x="179388" y="1711325"/>
            <a:ext cx="42799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11688" y="1711325"/>
            <a:ext cx="4281487"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pPr>
              <a:defRPr/>
            </a:pPr>
            <a:fld id="{AC6A5EC8-2ACD-4911-81CD-28E22C5573AB}" type="datetime1">
              <a:rPr lang="de-DE"/>
              <a:pPr>
                <a:defRPr/>
              </a:pPr>
              <a:t>10.09.2015</a:t>
            </a:fld>
            <a:endParaRPr lang="de-DE" dirty="0"/>
          </a:p>
        </p:txBody>
      </p:sp>
      <p:sp>
        <p:nvSpPr>
          <p:cNvPr id="6" name="Fußzeilenplatzhalter 4"/>
          <p:cNvSpPr>
            <a:spLocks noGrp="1"/>
          </p:cNvSpPr>
          <p:nvPr>
            <p:ph type="ftr" sz="quarter" idx="11"/>
          </p:nvPr>
        </p:nvSpPr>
        <p:spPr/>
        <p:txBody>
          <a:bodyPr/>
          <a:lstStyle>
            <a:lvl1pPr>
              <a:defRPr/>
            </a:lvl1pPr>
          </a:lstStyle>
          <a:p>
            <a:pPr>
              <a:defRPr/>
            </a:pPr>
            <a:r>
              <a:rPr lang="de-DE"/>
              <a:t>[Autor]</a:t>
            </a:r>
          </a:p>
        </p:txBody>
      </p:sp>
      <p:sp>
        <p:nvSpPr>
          <p:cNvPr id="7" name="Foliennummernplatzhalter 5"/>
          <p:cNvSpPr>
            <a:spLocks noGrp="1"/>
          </p:cNvSpPr>
          <p:nvPr>
            <p:ph type="sldNum" sz="quarter" idx="12"/>
          </p:nvPr>
        </p:nvSpPr>
        <p:spPr/>
        <p:txBody>
          <a:bodyPr/>
          <a:lstStyle>
            <a:lvl1pPr>
              <a:defRPr/>
            </a:lvl1pPr>
          </a:lstStyle>
          <a:p>
            <a:pPr>
              <a:defRPr/>
            </a:pPr>
            <a:fld id="{EA379E70-86FE-4530-B0DC-D66FE7DE0D49}" type="slidenum">
              <a:rPr lang="de-DE"/>
              <a:pPr>
                <a:defRPr/>
              </a:pPr>
              <a:t>‹Nr.›</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normAutofit/>
          </a:bodyPr>
          <a:lstStyle>
            <a:lvl1pPr>
              <a:defRPr sz="2000">
                <a:latin typeface="Arial" panose="020B0604020202020204" pitchFamily="34" charset="0"/>
                <a:cs typeface="Arial" panose="020B0604020202020204" pitchFamily="34" charset="0"/>
              </a:defRPr>
            </a:lvl1pPr>
          </a:lstStyle>
          <a:p>
            <a:pPr lvl="0"/>
            <a:r>
              <a:rPr lang="de-DE" dirty="0"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F69D7B14-F63D-41D8-BFCB-5D8E562BA5E6}" type="datetime1">
              <a:rPr lang="de-DE"/>
              <a:pPr>
                <a:defRPr/>
              </a:pPr>
              <a:t>10.09.2015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de-DE"/>
              <a:t>[Autor]</a:t>
            </a:r>
          </a:p>
        </p:txBody>
      </p:sp>
      <p:sp>
        <p:nvSpPr>
          <p:cNvPr id="6" name="Foliennummernplatzhalter 5"/>
          <p:cNvSpPr>
            <a:spLocks noGrp="1"/>
          </p:cNvSpPr>
          <p:nvPr>
            <p:ph type="sldNum" sz="quarter" idx="12"/>
          </p:nvPr>
        </p:nvSpPr>
        <p:spPr/>
        <p:txBody>
          <a:bodyPr/>
          <a:lstStyle>
            <a:lvl1pPr>
              <a:defRPr/>
            </a:lvl1pPr>
          </a:lstStyle>
          <a:p>
            <a:pPr>
              <a:defRPr/>
            </a:pPr>
            <a:fld id="{DC4DE2F7-CB91-47D3-98D2-F3ACD9D9C0BD}" type="slidenum">
              <a:rPr lang="de-DE"/>
              <a:pPr>
                <a:defRPr/>
              </a:pPr>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200" b="1" cap="all"/>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722313" y="2906713"/>
            <a:ext cx="7772400" cy="1500187"/>
          </a:xfrm>
        </p:spPr>
        <p:txBody>
          <a:bodyPr anchor="b">
            <a:normAutofit/>
          </a:bodyPr>
          <a:lstStyle>
            <a:lvl1pPr marL="0" indent="0">
              <a:buNone/>
              <a:defRPr sz="2400">
                <a:solidFill>
                  <a:srgbClr val="144995"/>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3C8DDC93-34D2-4B66-9F8F-13B42EC768D5}" type="datetime1">
              <a:rPr lang="de-DE"/>
              <a:pPr>
                <a:defRPr/>
              </a:pPr>
              <a:t>10.09.2015</a:t>
            </a:fld>
            <a:endParaRPr lang="de-DE" dirty="0"/>
          </a:p>
        </p:txBody>
      </p:sp>
      <p:sp>
        <p:nvSpPr>
          <p:cNvPr id="5" name="Fußzeilenplatzhalter 4"/>
          <p:cNvSpPr>
            <a:spLocks noGrp="1"/>
          </p:cNvSpPr>
          <p:nvPr>
            <p:ph type="ftr" sz="quarter" idx="11"/>
          </p:nvPr>
        </p:nvSpPr>
        <p:spPr/>
        <p:txBody>
          <a:bodyPr/>
          <a:lstStyle>
            <a:lvl1pPr>
              <a:defRPr/>
            </a:lvl1pPr>
          </a:lstStyle>
          <a:p>
            <a:pPr>
              <a:defRPr/>
            </a:pPr>
            <a:r>
              <a:rPr lang="de-DE"/>
              <a:t>[Autor]</a:t>
            </a:r>
          </a:p>
        </p:txBody>
      </p:sp>
      <p:sp>
        <p:nvSpPr>
          <p:cNvPr id="6" name="Foliennummernplatzhalter 5"/>
          <p:cNvSpPr>
            <a:spLocks noGrp="1"/>
          </p:cNvSpPr>
          <p:nvPr>
            <p:ph type="sldNum" sz="quarter" idx="12"/>
          </p:nvPr>
        </p:nvSpPr>
        <p:spPr/>
        <p:txBody>
          <a:bodyPr/>
          <a:lstStyle>
            <a:lvl1pPr>
              <a:defRPr/>
            </a:lvl1pPr>
          </a:lstStyle>
          <a:p>
            <a:pPr>
              <a:defRPr/>
            </a:pPr>
            <a:fld id="{1BA8C531-80C8-431B-8E3F-E97622E4223C}" type="slidenum">
              <a:rPr lang="de-DE"/>
              <a:pPr>
                <a:defRPr/>
              </a:pPr>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79512" y="836712"/>
            <a:ext cx="8712968" cy="576064"/>
          </a:xfrm>
        </p:spPr>
        <p:txBody>
          <a:bodyPr/>
          <a:lstStyle/>
          <a:p>
            <a:r>
              <a:rPr lang="de-DE" dirty="0" smtClean="0"/>
              <a:t>Titelmasterformat durch Klicken bearbeiten</a:t>
            </a:r>
            <a:endParaRPr lang="de-DE" dirty="0"/>
          </a:p>
        </p:txBody>
      </p:sp>
      <p:sp>
        <p:nvSpPr>
          <p:cNvPr id="3" name="Inhaltsplatzhalter 2"/>
          <p:cNvSpPr>
            <a:spLocks noGrp="1"/>
          </p:cNvSpPr>
          <p:nvPr>
            <p:ph sz="half" idx="1"/>
          </p:nvPr>
        </p:nvSpPr>
        <p:spPr>
          <a:xfrm>
            <a:off x="179512" y="1600200"/>
            <a:ext cx="4316288" cy="4525963"/>
          </a:xfrm>
        </p:spPr>
        <p:txBody>
          <a:bodyPr>
            <a:normAutofit/>
          </a:bodyPr>
          <a:lstStyle>
            <a:lvl1pPr>
              <a:defRPr sz="20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 bearbeiten</a:t>
            </a:r>
          </a:p>
        </p:txBody>
      </p:sp>
      <p:sp>
        <p:nvSpPr>
          <p:cNvPr id="4" name="Inhaltsplatzhalter 3"/>
          <p:cNvSpPr>
            <a:spLocks noGrp="1"/>
          </p:cNvSpPr>
          <p:nvPr>
            <p:ph sz="half" idx="2"/>
          </p:nvPr>
        </p:nvSpPr>
        <p:spPr>
          <a:xfrm>
            <a:off x="4648200" y="1600200"/>
            <a:ext cx="4244280" cy="4525963"/>
          </a:xfrm>
        </p:spPr>
        <p:txBody>
          <a:bodyPr>
            <a:normAutofit/>
          </a:bodyPr>
          <a:lstStyle>
            <a:lvl1pPr>
              <a:defRPr sz="20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EDBB5228-F227-416A-859C-1E6B0FE11408}" type="datetime1">
              <a:rPr lang="de-DE"/>
              <a:pPr>
                <a:defRPr/>
              </a:pPr>
              <a:t>10.09.2015</a:t>
            </a:fld>
            <a:endParaRPr lang="de-DE" dirty="0"/>
          </a:p>
        </p:txBody>
      </p:sp>
      <p:sp>
        <p:nvSpPr>
          <p:cNvPr id="6" name="Fußzeilenplatzhalter 4"/>
          <p:cNvSpPr>
            <a:spLocks noGrp="1"/>
          </p:cNvSpPr>
          <p:nvPr>
            <p:ph type="ftr" sz="quarter" idx="11"/>
          </p:nvPr>
        </p:nvSpPr>
        <p:spPr/>
        <p:txBody>
          <a:bodyPr/>
          <a:lstStyle>
            <a:lvl1pPr>
              <a:defRPr/>
            </a:lvl1pPr>
          </a:lstStyle>
          <a:p>
            <a:pPr>
              <a:defRPr/>
            </a:pPr>
            <a:r>
              <a:rPr lang="de-DE"/>
              <a:t>[Autor]</a:t>
            </a:r>
          </a:p>
        </p:txBody>
      </p:sp>
      <p:sp>
        <p:nvSpPr>
          <p:cNvPr id="7" name="Foliennummernplatzhalter 5"/>
          <p:cNvSpPr>
            <a:spLocks noGrp="1"/>
          </p:cNvSpPr>
          <p:nvPr>
            <p:ph type="sldNum" sz="quarter" idx="12"/>
          </p:nvPr>
        </p:nvSpPr>
        <p:spPr/>
        <p:txBody>
          <a:bodyPr/>
          <a:lstStyle>
            <a:lvl1pPr>
              <a:defRPr/>
            </a:lvl1pPr>
          </a:lstStyle>
          <a:p>
            <a:pPr>
              <a:defRPr/>
            </a:pPr>
            <a:fld id="{E9B797F7-9D5D-4434-8071-93CBF4EFABEF}" type="slidenum">
              <a:rPr lang="de-DE"/>
              <a:pPr>
                <a:defRPr/>
              </a:pPr>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4" name="Inhaltsplatzhalter 3"/>
          <p:cNvSpPr>
            <a:spLocks noGrp="1"/>
          </p:cNvSpPr>
          <p:nvPr>
            <p:ph sz="half" idx="2"/>
          </p:nvPr>
        </p:nvSpPr>
        <p:spPr>
          <a:xfrm>
            <a:off x="457200" y="2174875"/>
            <a:ext cx="4040188" cy="3951288"/>
          </a:xfrm>
        </p:spPr>
        <p:txBody>
          <a:bodyPr>
            <a:normAutofit/>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 bearbeiten</a:t>
            </a:r>
          </a:p>
        </p:txBody>
      </p:sp>
      <p:sp>
        <p:nvSpPr>
          <p:cNvPr id="5" name="Textplatzhalter 4"/>
          <p:cNvSpPr>
            <a:spLocks noGrp="1"/>
          </p:cNvSpPr>
          <p:nvPr>
            <p:ph type="body" sz="quarter" idx="3"/>
          </p:nvPr>
        </p:nvSpPr>
        <p:spPr>
          <a:xfrm>
            <a:off x="4645025" y="1535113"/>
            <a:ext cx="4041775" cy="63976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6" name="Inhaltsplatzhalter 5"/>
          <p:cNvSpPr>
            <a:spLocks noGrp="1"/>
          </p:cNvSpPr>
          <p:nvPr>
            <p:ph sz="quarter" idx="4"/>
          </p:nvPr>
        </p:nvSpPr>
        <p:spPr>
          <a:xfrm>
            <a:off x="4645025" y="2174875"/>
            <a:ext cx="4041775" cy="3951288"/>
          </a:xfrm>
        </p:spPr>
        <p:txBody>
          <a:bodyPr>
            <a:normAutofit/>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 bearbeiten</a:t>
            </a:r>
          </a:p>
        </p:txBody>
      </p:sp>
      <p:sp>
        <p:nvSpPr>
          <p:cNvPr id="7" name="Datumsplatzhalter 3"/>
          <p:cNvSpPr>
            <a:spLocks noGrp="1"/>
          </p:cNvSpPr>
          <p:nvPr>
            <p:ph type="dt" sz="half" idx="10"/>
          </p:nvPr>
        </p:nvSpPr>
        <p:spPr/>
        <p:txBody>
          <a:bodyPr/>
          <a:lstStyle>
            <a:lvl1pPr>
              <a:defRPr/>
            </a:lvl1pPr>
          </a:lstStyle>
          <a:p>
            <a:pPr>
              <a:defRPr/>
            </a:pPr>
            <a:fld id="{6ED42D52-65D2-4440-B320-C77CB5671A9C}" type="datetime1">
              <a:rPr lang="de-DE"/>
              <a:pPr>
                <a:defRPr/>
              </a:pPr>
              <a:t>10.09.2015</a:t>
            </a:fld>
            <a:endParaRPr lang="de-DE" dirty="0"/>
          </a:p>
        </p:txBody>
      </p:sp>
      <p:sp>
        <p:nvSpPr>
          <p:cNvPr id="8" name="Fußzeilenplatzhalter 4"/>
          <p:cNvSpPr>
            <a:spLocks noGrp="1"/>
          </p:cNvSpPr>
          <p:nvPr>
            <p:ph type="ftr" sz="quarter" idx="11"/>
          </p:nvPr>
        </p:nvSpPr>
        <p:spPr/>
        <p:txBody>
          <a:bodyPr/>
          <a:lstStyle>
            <a:lvl1pPr>
              <a:defRPr/>
            </a:lvl1pPr>
          </a:lstStyle>
          <a:p>
            <a:pPr>
              <a:defRPr/>
            </a:pPr>
            <a:r>
              <a:rPr lang="de-DE"/>
              <a:t>[Autor]</a:t>
            </a:r>
          </a:p>
        </p:txBody>
      </p:sp>
      <p:sp>
        <p:nvSpPr>
          <p:cNvPr id="9" name="Foliennummernplatzhalter 5"/>
          <p:cNvSpPr>
            <a:spLocks noGrp="1"/>
          </p:cNvSpPr>
          <p:nvPr>
            <p:ph type="sldNum" sz="quarter" idx="12"/>
          </p:nvPr>
        </p:nvSpPr>
        <p:spPr/>
        <p:txBody>
          <a:bodyPr/>
          <a:lstStyle>
            <a:lvl1pPr>
              <a:defRPr/>
            </a:lvl1pPr>
          </a:lstStyle>
          <a:p>
            <a:pPr>
              <a:defRPr/>
            </a:pPr>
            <a:fld id="{831EB6FD-0FDB-4842-BB9C-6BFC5E6B8F1E}" type="slidenum">
              <a:rPr lang="de-DE"/>
              <a:pPr>
                <a:defRPr/>
              </a:pPr>
              <a:t>‹Nr.›</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2FDC4332-6256-4ED6-861B-AC81C6D91C43}" type="datetime1">
              <a:rPr lang="de-DE"/>
              <a:pPr>
                <a:defRPr/>
              </a:pPr>
              <a:t>10.09.2015</a:t>
            </a:fld>
            <a:endParaRPr lang="de-DE" dirty="0"/>
          </a:p>
        </p:txBody>
      </p:sp>
      <p:sp>
        <p:nvSpPr>
          <p:cNvPr id="4" name="Fußzeilenplatzhalter 4"/>
          <p:cNvSpPr>
            <a:spLocks noGrp="1"/>
          </p:cNvSpPr>
          <p:nvPr>
            <p:ph type="ftr" sz="quarter" idx="11"/>
          </p:nvPr>
        </p:nvSpPr>
        <p:spPr/>
        <p:txBody>
          <a:bodyPr/>
          <a:lstStyle>
            <a:lvl1pPr>
              <a:defRPr/>
            </a:lvl1pPr>
          </a:lstStyle>
          <a:p>
            <a:pPr>
              <a:defRPr/>
            </a:pPr>
            <a:r>
              <a:rPr lang="de-DE"/>
              <a:t>[Autor]</a:t>
            </a:r>
          </a:p>
        </p:txBody>
      </p:sp>
      <p:sp>
        <p:nvSpPr>
          <p:cNvPr id="5" name="Foliennummernplatzhalter 5"/>
          <p:cNvSpPr>
            <a:spLocks noGrp="1"/>
          </p:cNvSpPr>
          <p:nvPr>
            <p:ph type="sldNum" sz="quarter" idx="12"/>
          </p:nvPr>
        </p:nvSpPr>
        <p:spPr/>
        <p:txBody>
          <a:bodyPr/>
          <a:lstStyle>
            <a:lvl1pPr>
              <a:defRPr/>
            </a:lvl1pPr>
          </a:lstStyle>
          <a:p>
            <a:pPr>
              <a:defRPr/>
            </a:pPr>
            <a:fld id="{7FDC5377-AD8F-41DA-8901-CE6A9221745C}" type="slidenum">
              <a:rPr lang="de-DE"/>
              <a:pPr>
                <a:defRPr/>
              </a:pPr>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9380EF22-6F4F-475A-A224-D432FD38F431}" type="datetime1">
              <a:rPr lang="de-DE"/>
              <a:pPr>
                <a:defRPr/>
              </a:pPr>
              <a:t>10.09.2015</a:t>
            </a:fld>
            <a:endParaRPr lang="de-DE" dirty="0"/>
          </a:p>
        </p:txBody>
      </p:sp>
      <p:sp>
        <p:nvSpPr>
          <p:cNvPr id="3" name="Fußzeilenplatzhalter 4"/>
          <p:cNvSpPr>
            <a:spLocks noGrp="1"/>
          </p:cNvSpPr>
          <p:nvPr>
            <p:ph type="ftr" sz="quarter" idx="11"/>
          </p:nvPr>
        </p:nvSpPr>
        <p:spPr/>
        <p:txBody>
          <a:bodyPr/>
          <a:lstStyle>
            <a:lvl1pPr>
              <a:defRPr/>
            </a:lvl1pPr>
          </a:lstStyle>
          <a:p>
            <a:pPr>
              <a:defRPr/>
            </a:pPr>
            <a:r>
              <a:rPr lang="de-DE"/>
              <a:t>[Autor]</a:t>
            </a:r>
          </a:p>
        </p:txBody>
      </p:sp>
      <p:sp>
        <p:nvSpPr>
          <p:cNvPr id="4" name="Foliennummernplatzhalter 5"/>
          <p:cNvSpPr>
            <a:spLocks noGrp="1"/>
          </p:cNvSpPr>
          <p:nvPr>
            <p:ph type="sldNum" sz="quarter" idx="12"/>
          </p:nvPr>
        </p:nvSpPr>
        <p:spPr/>
        <p:txBody>
          <a:bodyPr/>
          <a:lstStyle>
            <a:lvl1pPr>
              <a:defRPr/>
            </a:lvl1pPr>
          </a:lstStyle>
          <a:p>
            <a:pPr>
              <a:defRPr/>
            </a:pPr>
            <a:fld id="{8069B9C1-AC25-4AE6-B41F-13DB94E2A351}" type="slidenum">
              <a:rPr lang="de-DE"/>
              <a:pPr>
                <a:defRPr/>
              </a:pPr>
              <a:t>‹Nr.›</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51520" y="836712"/>
            <a:ext cx="3008313" cy="1162050"/>
          </a:xfrm>
        </p:spPr>
        <p:txBody>
          <a:bodyPr anchor="b"/>
          <a:lstStyle>
            <a:lvl1pPr algn="l">
              <a:defRPr sz="2000" b="0"/>
            </a:lvl1pPr>
          </a:lstStyle>
          <a:p>
            <a:r>
              <a:rPr lang="de-DE" dirty="0" smtClean="0"/>
              <a:t>Titelmasterformat durch Klicken bearbeiten</a:t>
            </a:r>
            <a:endParaRPr lang="de-DE" dirty="0"/>
          </a:p>
        </p:txBody>
      </p:sp>
      <p:sp>
        <p:nvSpPr>
          <p:cNvPr id="3" name="Inhaltsplatzhalter 2"/>
          <p:cNvSpPr>
            <a:spLocks noGrp="1"/>
          </p:cNvSpPr>
          <p:nvPr>
            <p:ph idx="1"/>
          </p:nvPr>
        </p:nvSpPr>
        <p:spPr>
          <a:xfrm>
            <a:off x="3575050" y="836712"/>
            <a:ext cx="5111750" cy="5289451"/>
          </a:xfrm>
        </p:spPr>
        <p:txBody>
          <a:bodyPr>
            <a:normAutofit/>
          </a:bodyPr>
          <a:lstStyle>
            <a:lvl1pPr>
              <a:defRPr sz="2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 bearbeiten</a:t>
            </a:r>
          </a:p>
        </p:txBody>
      </p:sp>
      <p:sp>
        <p:nvSpPr>
          <p:cNvPr id="4" name="Textplatzhalter 3"/>
          <p:cNvSpPr>
            <a:spLocks noGrp="1"/>
          </p:cNvSpPr>
          <p:nvPr>
            <p:ph type="body" sz="half" idx="2"/>
          </p:nvPr>
        </p:nvSpPr>
        <p:spPr>
          <a:xfrm>
            <a:off x="242738" y="2132856"/>
            <a:ext cx="3008313" cy="370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AF369F47-C22D-4C23-8EC3-C26B5F14B3C8}" type="datetime1">
              <a:rPr lang="de-DE"/>
              <a:pPr>
                <a:defRPr/>
              </a:pPr>
              <a:t>10.09.2015</a:t>
            </a:fld>
            <a:endParaRPr lang="de-DE" dirty="0"/>
          </a:p>
        </p:txBody>
      </p:sp>
      <p:sp>
        <p:nvSpPr>
          <p:cNvPr id="6" name="Fußzeilenplatzhalter 4"/>
          <p:cNvSpPr>
            <a:spLocks noGrp="1"/>
          </p:cNvSpPr>
          <p:nvPr>
            <p:ph type="ftr" sz="quarter" idx="11"/>
          </p:nvPr>
        </p:nvSpPr>
        <p:spPr/>
        <p:txBody>
          <a:bodyPr/>
          <a:lstStyle>
            <a:lvl1pPr>
              <a:defRPr/>
            </a:lvl1pPr>
          </a:lstStyle>
          <a:p>
            <a:pPr>
              <a:defRPr/>
            </a:pPr>
            <a:r>
              <a:rPr lang="de-DE"/>
              <a:t>[Autor]</a:t>
            </a:r>
          </a:p>
        </p:txBody>
      </p:sp>
      <p:sp>
        <p:nvSpPr>
          <p:cNvPr id="7" name="Foliennummernplatzhalter 5"/>
          <p:cNvSpPr>
            <a:spLocks noGrp="1"/>
          </p:cNvSpPr>
          <p:nvPr>
            <p:ph type="sldNum" sz="quarter" idx="12"/>
          </p:nvPr>
        </p:nvSpPr>
        <p:spPr/>
        <p:txBody>
          <a:bodyPr/>
          <a:lstStyle>
            <a:lvl1pPr>
              <a:defRPr/>
            </a:lvl1pPr>
          </a:lstStyle>
          <a:p>
            <a:pPr>
              <a:defRPr/>
            </a:pPr>
            <a:fld id="{D46A2F14-10CC-4554-8AC9-7B06F87F67A3}" type="slidenum">
              <a:rPr lang="de-DE"/>
              <a:pPr>
                <a:defRPr/>
              </a:pPr>
              <a:t>‹Nr.›</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0"/>
            </a:lvl1pPr>
          </a:lstStyle>
          <a:p>
            <a:r>
              <a:rPr lang="de-DE" dirty="0" smtClean="0"/>
              <a:t>Titelmasterformat durch Klicken bearbeiten</a:t>
            </a:r>
            <a:endParaRPr lang="de-DE" dirty="0"/>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10CCDC60-FE9B-45BA-9A0F-57BCC6EFA4DC}" type="datetime1">
              <a:rPr lang="de-DE"/>
              <a:pPr>
                <a:defRPr/>
              </a:pPr>
              <a:t>10.09.2015</a:t>
            </a:fld>
            <a:endParaRPr lang="de-DE" dirty="0"/>
          </a:p>
        </p:txBody>
      </p:sp>
      <p:sp>
        <p:nvSpPr>
          <p:cNvPr id="6" name="Fußzeilenplatzhalter 4"/>
          <p:cNvSpPr>
            <a:spLocks noGrp="1"/>
          </p:cNvSpPr>
          <p:nvPr>
            <p:ph type="ftr" sz="quarter" idx="11"/>
          </p:nvPr>
        </p:nvSpPr>
        <p:spPr/>
        <p:txBody>
          <a:bodyPr/>
          <a:lstStyle>
            <a:lvl1pPr>
              <a:defRPr/>
            </a:lvl1pPr>
          </a:lstStyle>
          <a:p>
            <a:pPr>
              <a:defRPr/>
            </a:pPr>
            <a:r>
              <a:rPr lang="de-DE"/>
              <a:t>[Autor]</a:t>
            </a:r>
          </a:p>
        </p:txBody>
      </p:sp>
      <p:sp>
        <p:nvSpPr>
          <p:cNvPr id="7" name="Foliennummernplatzhalter 5"/>
          <p:cNvSpPr>
            <a:spLocks noGrp="1"/>
          </p:cNvSpPr>
          <p:nvPr>
            <p:ph type="sldNum" sz="quarter" idx="12"/>
          </p:nvPr>
        </p:nvSpPr>
        <p:spPr/>
        <p:txBody>
          <a:bodyPr/>
          <a:lstStyle>
            <a:lvl1pPr>
              <a:defRPr/>
            </a:lvl1pPr>
          </a:lstStyle>
          <a:p>
            <a:pPr>
              <a:defRPr/>
            </a:pPr>
            <a:fld id="{AEAF9A22-BE9D-4D5E-B1C5-8D624D025E36}" type="slidenum">
              <a:rPr lang="de-DE"/>
              <a:pPr>
                <a:defRPr/>
              </a:pPr>
              <a:t>‹Nr.›</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184150" y="817563"/>
            <a:ext cx="8712200"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179388" y="1711325"/>
            <a:ext cx="87137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p:txBody>
      </p:sp>
      <p:sp>
        <p:nvSpPr>
          <p:cNvPr id="4" name="Datumsplatzhalter 3"/>
          <p:cNvSpPr>
            <a:spLocks noGrp="1"/>
          </p:cNvSpPr>
          <p:nvPr>
            <p:ph type="dt" sz="half" idx="2"/>
          </p:nvPr>
        </p:nvSpPr>
        <p:spPr>
          <a:xfrm>
            <a:off x="6348413" y="6484938"/>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rgbClr val="144995"/>
                </a:solidFill>
                <a:latin typeface="Frutiger LT Com 55 Roman" pitchFamily="34" charset="0"/>
                <a:cs typeface="+mn-cs"/>
              </a:defRPr>
            </a:lvl1pPr>
          </a:lstStyle>
          <a:p>
            <a:pPr>
              <a:defRPr/>
            </a:pPr>
            <a:fld id="{CC1FA654-D5F9-497C-8F51-DBF756E209B3}" type="datetime1">
              <a:rPr lang="de-DE"/>
              <a:pPr>
                <a:defRPr/>
              </a:pPr>
              <a:t>10.09.2015</a:t>
            </a:fld>
            <a:endParaRPr lang="de-DE" dirty="0"/>
          </a:p>
        </p:txBody>
      </p:sp>
      <p:sp>
        <p:nvSpPr>
          <p:cNvPr id="5" name="Fußzeilenplatzhalter 4"/>
          <p:cNvSpPr>
            <a:spLocks noGrp="1"/>
          </p:cNvSpPr>
          <p:nvPr>
            <p:ph type="ftr" sz="quarter" idx="3"/>
          </p:nvPr>
        </p:nvSpPr>
        <p:spPr>
          <a:xfrm>
            <a:off x="244475" y="6470650"/>
            <a:ext cx="2895600" cy="365125"/>
          </a:xfrm>
          <a:prstGeom prst="rect">
            <a:avLst/>
          </a:prstGeom>
        </p:spPr>
        <p:txBody>
          <a:bodyPr vert="horz" lIns="91440" tIns="45720" rIns="91440" bIns="45720" rtlCol="0" anchor="ctr"/>
          <a:lstStyle>
            <a:lvl1pPr algn="l" fontAlgn="auto">
              <a:spcBef>
                <a:spcPts val="0"/>
              </a:spcBef>
              <a:spcAft>
                <a:spcPts val="0"/>
              </a:spcAft>
              <a:defRPr sz="1200" b="0">
                <a:solidFill>
                  <a:srgbClr val="144995"/>
                </a:solidFill>
                <a:latin typeface="Frutiger LT Com 55 Roman" pitchFamily="34" charset="0"/>
                <a:cs typeface="+mn-cs"/>
              </a:defRPr>
            </a:lvl1pPr>
          </a:lstStyle>
          <a:p>
            <a:pPr>
              <a:defRPr/>
            </a:pPr>
            <a:r>
              <a:rPr lang="de-DE"/>
              <a:t>[Autor]</a:t>
            </a:r>
          </a:p>
        </p:txBody>
      </p:sp>
      <p:sp>
        <p:nvSpPr>
          <p:cNvPr id="6" name="Foliennummernplatzhalter 5"/>
          <p:cNvSpPr>
            <a:spLocks noGrp="1"/>
          </p:cNvSpPr>
          <p:nvPr>
            <p:ph type="sldNum" sz="quarter" idx="4"/>
          </p:nvPr>
        </p:nvSpPr>
        <p:spPr>
          <a:xfrm>
            <a:off x="8640763" y="6308725"/>
            <a:ext cx="514350" cy="365125"/>
          </a:xfrm>
          <a:prstGeom prst="rect">
            <a:avLst/>
          </a:prstGeom>
          <a:solidFill>
            <a:srgbClr val="D9D2C2"/>
          </a:solidFill>
        </p:spPr>
        <p:txBody>
          <a:bodyPr vert="horz" lIns="91440" tIns="45720" rIns="91440" bIns="45720" rtlCol="0" anchor="ctr"/>
          <a:lstStyle>
            <a:lvl1pPr algn="r" fontAlgn="auto">
              <a:spcBef>
                <a:spcPts val="0"/>
              </a:spcBef>
              <a:spcAft>
                <a:spcPts val="0"/>
              </a:spcAft>
              <a:defRPr sz="1200" b="0">
                <a:solidFill>
                  <a:srgbClr val="907266"/>
                </a:solidFill>
                <a:latin typeface="Frutiger LT Com 55 Roman" panose="020B0602020204020204" pitchFamily="34" charset="0"/>
                <a:cs typeface="Arial" panose="020B0604020202020204" pitchFamily="34" charset="0"/>
              </a:defRPr>
            </a:lvl1pPr>
          </a:lstStyle>
          <a:p>
            <a:pPr>
              <a:defRPr/>
            </a:pPr>
            <a:fld id="{92D12D48-7690-464D-B433-ACA4A71AADA8}" type="slidenum">
              <a:rPr lang="de-DE"/>
              <a:pPr>
                <a:defRPr/>
              </a:pPr>
              <a:t>‹Nr.›</a:t>
            </a:fld>
            <a:endParaRPr lang="de-DE" dirty="0"/>
          </a:p>
        </p:txBody>
      </p:sp>
      <p:pic>
        <p:nvPicPr>
          <p:cNvPr id="1031" name="Grafik 6"/>
          <p:cNvPicPr>
            <a:picLocks noChangeAspect="1"/>
          </p:cNvPicPr>
          <p:nvPr userDrawn="1"/>
        </p:nvPicPr>
        <p:blipFill>
          <a:blip r:embed="rId13"/>
          <a:srcRect/>
          <a:stretch>
            <a:fillRect/>
          </a:stretch>
        </p:blipFill>
        <p:spPr bwMode="auto">
          <a:xfrm>
            <a:off x="250825" y="87313"/>
            <a:ext cx="1441450" cy="461962"/>
          </a:xfrm>
          <a:prstGeom prst="rect">
            <a:avLst/>
          </a:prstGeom>
          <a:noFill/>
          <a:ln w="9525">
            <a:noFill/>
            <a:miter lim="800000"/>
            <a:headEnd/>
            <a:tailEnd/>
          </a:ln>
        </p:spPr>
      </p:pic>
      <p:sp>
        <p:nvSpPr>
          <p:cNvPr id="8" name="Rechteck 7"/>
          <p:cNvSpPr/>
          <p:nvPr userDrawn="1"/>
        </p:nvSpPr>
        <p:spPr>
          <a:xfrm>
            <a:off x="1763713" y="449263"/>
            <a:ext cx="7380287" cy="73025"/>
          </a:xfrm>
          <a:prstGeom prst="rect">
            <a:avLst/>
          </a:prstGeom>
          <a:solidFill>
            <a:srgbClr val="144995"/>
          </a:solidFill>
          <a:ln>
            <a:solidFill>
              <a:srgbClr val="14499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b="0"/>
          </a:p>
        </p:txBody>
      </p:sp>
      <p:sp>
        <p:nvSpPr>
          <p:cNvPr id="9" name="Textfeld 8"/>
          <p:cNvSpPr txBox="1"/>
          <p:nvPr userDrawn="1"/>
        </p:nvSpPr>
        <p:spPr>
          <a:xfrm>
            <a:off x="7415213" y="107950"/>
            <a:ext cx="1944687" cy="304800"/>
          </a:xfrm>
          <a:prstGeom prst="rect">
            <a:avLst/>
          </a:prstGeom>
          <a:noFill/>
        </p:spPr>
        <p:txBody>
          <a:bodyPr>
            <a:spAutoFit/>
          </a:bodyPr>
          <a:lstStyle/>
          <a:p>
            <a:pPr fontAlgn="auto">
              <a:spcBef>
                <a:spcPts val="0"/>
              </a:spcBef>
              <a:spcAft>
                <a:spcPts val="0"/>
              </a:spcAft>
              <a:defRPr/>
            </a:pPr>
            <a:r>
              <a:rPr lang="de-DE" sz="1400" dirty="0">
                <a:solidFill>
                  <a:srgbClr val="144995"/>
                </a:solidFill>
                <a:latin typeface="Frutiger LT Com 55 Roman" pitchFamily="34" charset="0"/>
                <a:cs typeface="+mn-cs"/>
              </a:rPr>
              <a:t>www.ameos.eu</a:t>
            </a:r>
            <a:endParaRPr lang="de-DE" sz="1600" dirty="0">
              <a:solidFill>
                <a:srgbClr val="144995"/>
              </a:solidFill>
              <a:latin typeface="Frutiger LT Com 55 Roman" pitchFamily="34" charset="0"/>
              <a:cs typeface="+mn-cs"/>
            </a:endParaRPr>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l" rtl="0" eaLnBrk="0" fontAlgn="base" hangingPunct="0">
        <a:spcBef>
          <a:spcPct val="0"/>
        </a:spcBef>
        <a:spcAft>
          <a:spcPct val="0"/>
        </a:spcAft>
        <a:defRPr sz="2400" kern="1200">
          <a:solidFill>
            <a:srgbClr val="FF7400"/>
          </a:solidFill>
          <a:latin typeface="Frutiger LT Com 55 Roman" pitchFamily="34" charset="0"/>
          <a:ea typeface="+mj-ea"/>
          <a:cs typeface="+mj-cs"/>
        </a:defRPr>
      </a:lvl1pPr>
      <a:lvl2pPr algn="l" rtl="0" eaLnBrk="0" fontAlgn="base" hangingPunct="0">
        <a:spcBef>
          <a:spcPct val="0"/>
        </a:spcBef>
        <a:spcAft>
          <a:spcPct val="0"/>
        </a:spcAft>
        <a:defRPr sz="2400">
          <a:solidFill>
            <a:srgbClr val="FF7400"/>
          </a:solidFill>
          <a:latin typeface="Frutiger LT Com 55 Roman"/>
        </a:defRPr>
      </a:lvl2pPr>
      <a:lvl3pPr algn="l" rtl="0" eaLnBrk="0" fontAlgn="base" hangingPunct="0">
        <a:spcBef>
          <a:spcPct val="0"/>
        </a:spcBef>
        <a:spcAft>
          <a:spcPct val="0"/>
        </a:spcAft>
        <a:defRPr sz="2400">
          <a:solidFill>
            <a:srgbClr val="FF7400"/>
          </a:solidFill>
          <a:latin typeface="Frutiger LT Com 55 Roman"/>
        </a:defRPr>
      </a:lvl3pPr>
      <a:lvl4pPr algn="l" rtl="0" eaLnBrk="0" fontAlgn="base" hangingPunct="0">
        <a:spcBef>
          <a:spcPct val="0"/>
        </a:spcBef>
        <a:spcAft>
          <a:spcPct val="0"/>
        </a:spcAft>
        <a:defRPr sz="2400">
          <a:solidFill>
            <a:srgbClr val="FF7400"/>
          </a:solidFill>
          <a:latin typeface="Frutiger LT Com 55 Roman"/>
        </a:defRPr>
      </a:lvl4pPr>
      <a:lvl5pPr algn="l" rtl="0" eaLnBrk="0" fontAlgn="base" hangingPunct="0">
        <a:spcBef>
          <a:spcPct val="0"/>
        </a:spcBef>
        <a:spcAft>
          <a:spcPct val="0"/>
        </a:spcAft>
        <a:defRPr sz="2400">
          <a:solidFill>
            <a:srgbClr val="FF7400"/>
          </a:solidFill>
          <a:latin typeface="Frutiger LT Com 55 Roman"/>
        </a:defRPr>
      </a:lvl5pPr>
      <a:lvl6pPr marL="457200" algn="l" rtl="0" fontAlgn="base">
        <a:spcBef>
          <a:spcPct val="0"/>
        </a:spcBef>
        <a:spcAft>
          <a:spcPct val="0"/>
        </a:spcAft>
        <a:defRPr sz="2400">
          <a:solidFill>
            <a:srgbClr val="FF7400"/>
          </a:solidFill>
          <a:latin typeface="Frutiger LT Com 55 Roman"/>
        </a:defRPr>
      </a:lvl6pPr>
      <a:lvl7pPr marL="914400" algn="l" rtl="0" fontAlgn="base">
        <a:spcBef>
          <a:spcPct val="0"/>
        </a:spcBef>
        <a:spcAft>
          <a:spcPct val="0"/>
        </a:spcAft>
        <a:defRPr sz="2400">
          <a:solidFill>
            <a:srgbClr val="FF7400"/>
          </a:solidFill>
          <a:latin typeface="Frutiger LT Com 55 Roman"/>
        </a:defRPr>
      </a:lvl7pPr>
      <a:lvl8pPr marL="1371600" algn="l" rtl="0" fontAlgn="base">
        <a:spcBef>
          <a:spcPct val="0"/>
        </a:spcBef>
        <a:spcAft>
          <a:spcPct val="0"/>
        </a:spcAft>
        <a:defRPr sz="2400">
          <a:solidFill>
            <a:srgbClr val="FF7400"/>
          </a:solidFill>
          <a:latin typeface="Frutiger LT Com 55 Roman"/>
        </a:defRPr>
      </a:lvl8pPr>
      <a:lvl9pPr marL="1828800" algn="l" rtl="0" fontAlgn="base">
        <a:spcBef>
          <a:spcPct val="0"/>
        </a:spcBef>
        <a:spcAft>
          <a:spcPct val="0"/>
        </a:spcAft>
        <a:defRPr sz="2400">
          <a:solidFill>
            <a:srgbClr val="FF7400"/>
          </a:solidFill>
          <a:latin typeface="Frutiger LT Com 55 Roman"/>
        </a:defRPr>
      </a:lvl9pPr>
    </p:titleStyle>
    <p:bodyStyle>
      <a:lvl1pPr marL="342900" indent="-342900" algn="l" rtl="0" eaLnBrk="0" fontAlgn="base" hangingPunct="0">
        <a:spcBef>
          <a:spcPct val="20000"/>
        </a:spcBef>
        <a:spcAft>
          <a:spcPct val="0"/>
        </a:spcAft>
        <a:buClr>
          <a:srgbClr val="FF7400"/>
        </a:buClr>
        <a:buFont typeface="Arial" charset="0"/>
        <a:buChar char="•"/>
        <a:defRPr sz="2000" kern="1200">
          <a:solidFill>
            <a:srgbClr val="144995"/>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Arial"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Arial"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title"/>
          </p:nvPr>
        </p:nvSpPr>
        <p:spPr>
          <a:xfrm>
            <a:off x="323850" y="836613"/>
            <a:ext cx="8712200" cy="576262"/>
          </a:xfrm>
        </p:spPr>
        <p:txBody>
          <a:bodyPr/>
          <a:lstStyle/>
          <a:p>
            <a:pPr algn="ctr"/>
            <a:r>
              <a:rPr lang="de-DE" sz="4000" b="1" smtClean="0">
                <a:latin typeface="Frutiger LT Com 55 Roman"/>
              </a:rPr>
              <a:t>Selbsttötung bei Jugendlichen</a:t>
            </a:r>
            <a:r>
              <a:rPr lang="de-DE" altLang="de-DE" b="1" smtClean="0">
                <a:latin typeface="Arial" charset="0"/>
              </a:rPr>
              <a:t/>
            </a:r>
            <a:br>
              <a:rPr lang="de-DE" altLang="de-DE" b="1" smtClean="0">
                <a:latin typeface="Arial" charset="0"/>
              </a:rPr>
            </a:br>
            <a:r>
              <a:rPr lang="de-DE" b="1" smtClean="0">
                <a:latin typeface="Frutiger LT Com 55 Roman"/>
              </a:rPr>
              <a:t> </a:t>
            </a:r>
          </a:p>
        </p:txBody>
      </p:sp>
      <p:sp>
        <p:nvSpPr>
          <p:cNvPr id="15362" name="Inhaltsplatzhalter 2"/>
          <p:cNvSpPr>
            <a:spLocks noGrp="1"/>
          </p:cNvSpPr>
          <p:nvPr>
            <p:ph idx="1"/>
          </p:nvPr>
        </p:nvSpPr>
        <p:spPr>
          <a:xfrm>
            <a:off x="179388" y="1412875"/>
            <a:ext cx="8713787" cy="4525963"/>
          </a:xfrm>
        </p:spPr>
        <p:txBody>
          <a:bodyPr/>
          <a:lstStyle/>
          <a:p>
            <a:pPr marL="0" indent="0" algn="ctr">
              <a:buFont typeface="Arial" charset="0"/>
              <a:buNone/>
            </a:pPr>
            <a:r>
              <a:rPr lang="de-DE" altLang="de-DE" sz="2800" b="1" dirty="0" smtClean="0">
                <a:latin typeface="Arial" charset="0"/>
                <a:cs typeface="Arial" charset="0"/>
              </a:rPr>
              <a:t>Fakten</a:t>
            </a:r>
            <a:br>
              <a:rPr lang="de-DE" altLang="de-DE" sz="2800" b="1" dirty="0" smtClean="0">
                <a:latin typeface="Arial" charset="0"/>
                <a:cs typeface="Arial" charset="0"/>
              </a:rPr>
            </a:br>
            <a:r>
              <a:rPr lang="de-DE" altLang="de-DE" sz="2800" b="1" dirty="0" smtClean="0">
                <a:latin typeface="Arial" charset="0"/>
                <a:cs typeface="Arial" charset="0"/>
              </a:rPr>
              <a:t>-</a:t>
            </a:r>
            <a:br>
              <a:rPr lang="de-DE" altLang="de-DE" sz="2800" b="1" dirty="0" smtClean="0">
                <a:latin typeface="Arial" charset="0"/>
                <a:cs typeface="Arial" charset="0"/>
              </a:rPr>
            </a:br>
            <a:r>
              <a:rPr lang="de-DE" altLang="de-DE" sz="2800" b="1" dirty="0" smtClean="0">
                <a:latin typeface="Arial" charset="0"/>
                <a:cs typeface="Arial" charset="0"/>
              </a:rPr>
              <a:t>Mythen</a:t>
            </a:r>
            <a:br>
              <a:rPr lang="de-DE" altLang="de-DE" sz="2800" b="1" dirty="0" smtClean="0">
                <a:latin typeface="Arial" charset="0"/>
                <a:cs typeface="Arial" charset="0"/>
              </a:rPr>
            </a:br>
            <a:r>
              <a:rPr lang="de-DE" altLang="de-DE" sz="2800" b="1" dirty="0" smtClean="0">
                <a:latin typeface="Arial" charset="0"/>
                <a:cs typeface="Arial" charset="0"/>
              </a:rPr>
              <a:t>-</a:t>
            </a:r>
            <a:br>
              <a:rPr lang="de-DE" altLang="de-DE" sz="2800" b="1" dirty="0" smtClean="0">
                <a:latin typeface="Arial" charset="0"/>
                <a:cs typeface="Arial" charset="0"/>
              </a:rPr>
            </a:br>
            <a:r>
              <a:rPr lang="de-DE" altLang="de-DE" sz="2800" b="1" dirty="0" smtClean="0">
                <a:latin typeface="Arial" charset="0"/>
                <a:cs typeface="Arial" charset="0"/>
              </a:rPr>
              <a:t>Prävention</a:t>
            </a:r>
          </a:p>
          <a:p>
            <a:pPr marL="0" indent="0" algn="ctr">
              <a:buFont typeface="Arial" charset="0"/>
              <a:buNone/>
            </a:pPr>
            <a:endParaRPr lang="de-DE" dirty="0" smtClean="0">
              <a:latin typeface="Frutiger LT Com 55 Roman"/>
              <a:cs typeface="Arial" charset="0"/>
            </a:endParaRPr>
          </a:p>
          <a:p>
            <a:pPr marL="0" indent="0" algn="ctr">
              <a:buFont typeface="Arial" charset="0"/>
              <a:buNone/>
            </a:pPr>
            <a:r>
              <a:rPr lang="de-DE" dirty="0" smtClean="0">
                <a:latin typeface="Frutiger LT Com 55 Roman"/>
                <a:cs typeface="Arial" charset="0"/>
              </a:rPr>
              <a:t>Dr. med. Manfred </a:t>
            </a:r>
            <a:r>
              <a:rPr lang="de-DE" dirty="0" err="1" smtClean="0">
                <a:latin typeface="Frutiger LT Com 55 Roman"/>
                <a:cs typeface="Arial" charset="0"/>
              </a:rPr>
              <a:t>Blütgen</a:t>
            </a:r>
            <a:r>
              <a:rPr lang="de-DE" dirty="0" smtClean="0">
                <a:latin typeface="Frutiger LT Com 55 Roman"/>
                <a:cs typeface="Arial" charset="0"/>
              </a:rPr>
              <a:t> </a:t>
            </a:r>
          </a:p>
          <a:p>
            <a:pPr marL="0" indent="0" algn="ctr">
              <a:buFont typeface="Arial" charset="0"/>
              <a:buNone/>
            </a:pPr>
            <a:r>
              <a:rPr lang="de-DE" sz="1600" dirty="0" smtClean="0">
                <a:latin typeface="Frutiger LT Com 55 Roman"/>
                <a:cs typeface="Arial" charset="0"/>
              </a:rPr>
              <a:t>Klinik für Kinder- und Jugendpsychiatrie, Psychosomatik und Psychotherapie</a:t>
            </a:r>
          </a:p>
          <a:p>
            <a:pPr marL="0" indent="0" algn="ctr">
              <a:buFont typeface="Arial" charset="0"/>
              <a:buNone/>
            </a:pPr>
            <a:r>
              <a:rPr lang="de-DE" sz="1600" dirty="0" smtClean="0">
                <a:latin typeface="Frutiger LT Com 55 Roman"/>
                <a:cs typeface="Arial" charset="0"/>
              </a:rPr>
              <a:t>AMEOS Klinika Anklam Pasewalk Ueckermünde</a:t>
            </a:r>
          </a:p>
          <a:p>
            <a:pPr marL="0" indent="0">
              <a:buFont typeface="Arial" charset="0"/>
              <a:buNone/>
            </a:pPr>
            <a:endParaRPr lang="de-DE" sz="1600" dirty="0" smtClean="0">
              <a:latin typeface="Arial" charset="0"/>
              <a:cs typeface="Arial" charset="0"/>
            </a:endParaRPr>
          </a:p>
          <a:p>
            <a:pPr marL="0" indent="0">
              <a:buFont typeface="Arial" charset="0"/>
              <a:buNone/>
            </a:pPr>
            <a:endParaRPr lang="de-DE" sz="1600" dirty="0" smtClean="0">
              <a:latin typeface="Arial" charset="0"/>
              <a:cs typeface="Arial" charset="0"/>
            </a:endParaRPr>
          </a:p>
          <a:p>
            <a:pPr marL="0" indent="0">
              <a:buFont typeface="Arial" charset="0"/>
              <a:buNone/>
            </a:pPr>
            <a:endParaRPr lang="de-DE" sz="1600" dirty="0" smtClean="0">
              <a:latin typeface="Arial" charset="0"/>
              <a:cs typeface="Arial" charset="0"/>
            </a:endParaRPr>
          </a:p>
          <a:p>
            <a:pPr marL="0" indent="0">
              <a:buFont typeface="Arial" charset="0"/>
              <a:buNone/>
            </a:pPr>
            <a:endParaRPr lang="de-DE" sz="1600" dirty="0" smtClean="0">
              <a:latin typeface="Arial" charset="0"/>
              <a:cs typeface="Arial" charset="0"/>
            </a:endParaRPr>
          </a:p>
        </p:txBody>
      </p:sp>
      <p:sp>
        <p:nvSpPr>
          <p:cNvPr id="4" name="Datumsplatzhalter 3"/>
          <p:cNvSpPr>
            <a:spLocks noGrp="1"/>
          </p:cNvSpPr>
          <p:nvPr>
            <p:ph type="dt" sz="quarter" idx="10"/>
          </p:nvPr>
        </p:nvSpPr>
        <p:spPr/>
        <p:txBody>
          <a:bodyPr/>
          <a:lstStyle/>
          <a:p>
            <a:pPr>
              <a:defRPr/>
            </a:pPr>
            <a:endParaRPr lang="de-DE" dirty="0"/>
          </a:p>
        </p:txBody>
      </p:sp>
      <p:sp>
        <p:nvSpPr>
          <p:cNvPr id="5" name="Fußzeilenplatzhalter 4"/>
          <p:cNvSpPr>
            <a:spLocks noGrp="1"/>
          </p:cNvSpPr>
          <p:nvPr>
            <p:ph type="ftr" sz="quarter" idx="11"/>
          </p:nvPr>
        </p:nvSpPr>
        <p:spPr/>
        <p:txBody>
          <a:bodyPr/>
          <a:lstStyle/>
          <a:p>
            <a:pPr>
              <a:defRPr/>
            </a:pPr>
            <a:endParaRPr lang="de-DE" dirty="0"/>
          </a:p>
        </p:txBody>
      </p:sp>
      <p:sp>
        <p:nvSpPr>
          <p:cNvPr id="15365" name="Foliennummernplatzhalt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375DE447-09D3-4782-AECB-55E4088A42F6}" type="slidenum">
              <a:rPr lang="de-DE" smtClean="0">
                <a:latin typeface="Frutiger LT Com 55 Roman"/>
                <a:cs typeface="Arial" charset="0"/>
              </a:rPr>
              <a:pPr fontAlgn="base">
                <a:spcBef>
                  <a:spcPct val="0"/>
                </a:spcBef>
                <a:spcAft>
                  <a:spcPct val="0"/>
                </a:spcAft>
              </a:pPr>
              <a:t>1</a:t>
            </a:fld>
            <a:endParaRPr lang="de-DE" smtClean="0">
              <a:latin typeface="Frutiger LT Com 55 Roman"/>
              <a:cs typeface="Arial" charset="0"/>
            </a:endParaRPr>
          </a:p>
        </p:txBody>
      </p:sp>
      <p:pic>
        <p:nvPicPr>
          <p:cNvPr id="15366" name="Picture 4" descr="LPIC0891"/>
          <p:cNvPicPr>
            <a:picLocks noChangeAspect="1" noChangeArrowheads="1"/>
          </p:cNvPicPr>
          <p:nvPr/>
        </p:nvPicPr>
        <p:blipFill>
          <a:blip r:embed="rId2"/>
          <a:srcRect/>
          <a:stretch>
            <a:fillRect/>
          </a:stretch>
        </p:blipFill>
        <p:spPr bwMode="auto">
          <a:xfrm>
            <a:off x="2411413" y="5030788"/>
            <a:ext cx="424815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el 1"/>
          <p:cNvSpPr>
            <a:spLocks noGrp="1"/>
          </p:cNvSpPr>
          <p:nvPr>
            <p:ph type="title"/>
          </p:nvPr>
        </p:nvSpPr>
        <p:spPr/>
        <p:txBody>
          <a:bodyPr/>
          <a:lstStyle/>
          <a:p>
            <a:pPr algn="ctr"/>
            <a:r>
              <a:rPr lang="de-DE" altLang="de-DE" b="1" smtClean="0">
                <a:latin typeface="Frutiger LT Com 55 Roman"/>
              </a:rPr>
              <a:t>Methoden</a:t>
            </a:r>
          </a:p>
        </p:txBody>
      </p:sp>
      <p:sp>
        <p:nvSpPr>
          <p:cNvPr id="23554" name="Inhaltsplatzhalter 2"/>
          <p:cNvSpPr>
            <a:spLocks noGrp="1"/>
          </p:cNvSpPr>
          <p:nvPr>
            <p:ph idx="1"/>
          </p:nvPr>
        </p:nvSpPr>
        <p:spPr/>
        <p:txBody>
          <a:bodyPr/>
          <a:lstStyle/>
          <a:p>
            <a:r>
              <a:rPr lang="de-DE" altLang="de-DE" smtClean="0">
                <a:latin typeface="Arial" charset="0"/>
                <a:cs typeface="Arial" charset="0"/>
              </a:rPr>
              <a:t>Harte Methoden:</a:t>
            </a:r>
          </a:p>
          <a:p>
            <a:pPr lvl="1"/>
            <a:r>
              <a:rPr lang="de-DE" altLang="de-DE" sz="2000" smtClean="0">
                <a:solidFill>
                  <a:srgbClr val="144995"/>
                </a:solidFill>
                <a:latin typeface="Arial" charset="0"/>
              </a:rPr>
              <a:t>Erhängen, Erschießen, Erstechen, Sprung aus der Höhe, Legen/Werfen aus Bahnschienen, Ertrinken, Strom (v.a. Männer/Jungen)</a:t>
            </a:r>
          </a:p>
          <a:p>
            <a:endParaRPr lang="de-DE" altLang="de-DE" smtClean="0">
              <a:latin typeface="Arial" charset="0"/>
              <a:cs typeface="Arial" charset="0"/>
            </a:endParaRPr>
          </a:p>
          <a:p>
            <a:r>
              <a:rPr lang="de-DE" altLang="de-DE" smtClean="0">
                <a:latin typeface="Arial" charset="0"/>
                <a:cs typeface="Arial" charset="0"/>
              </a:rPr>
              <a:t>Weiche Methoden:</a:t>
            </a:r>
          </a:p>
          <a:p>
            <a:pPr lvl="1"/>
            <a:r>
              <a:rPr lang="de-DE" altLang="de-DE" sz="2000" smtClean="0">
                <a:solidFill>
                  <a:srgbClr val="144995"/>
                </a:solidFill>
                <a:latin typeface="Arial" charset="0"/>
              </a:rPr>
              <a:t>Einnahme von Substanzen wie Medikamente und Drogen, Schnittverletzungen, Einatmen von Gas (v.a. Frauen/Mädchen)</a:t>
            </a:r>
          </a:p>
          <a:p>
            <a:pPr lvl="1"/>
            <a:endParaRPr lang="de-DE" altLang="de-DE" sz="2000" smtClean="0">
              <a:solidFill>
                <a:srgbClr val="144995"/>
              </a:solidFill>
              <a:latin typeface="Arial" charset="0"/>
            </a:endParaRPr>
          </a:p>
          <a:p>
            <a:r>
              <a:rPr lang="de-DE" altLang="de-DE" smtClean="0">
                <a:latin typeface="Arial" charset="0"/>
                <a:cs typeface="Arial" charset="0"/>
              </a:rPr>
              <a:t>Suizid: 		harte &gt; weiche Methoden</a:t>
            </a:r>
          </a:p>
          <a:p>
            <a:r>
              <a:rPr lang="de-DE" altLang="de-DE" smtClean="0">
                <a:latin typeface="Arial" charset="0"/>
                <a:cs typeface="Arial" charset="0"/>
              </a:rPr>
              <a:t>Suizidversuch:          weiche &gt; harte Methoden</a:t>
            </a:r>
          </a:p>
        </p:txBody>
      </p:sp>
      <p:sp>
        <p:nvSpPr>
          <p:cNvPr id="23555" name="Datumsplatzhalt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de-DE" altLang="de-DE" sz="900" smtClean="0">
              <a:solidFill>
                <a:srgbClr val="907266"/>
              </a:solidFill>
              <a:latin typeface="Arial" charset="0"/>
              <a:cs typeface="Arial" charset="0"/>
            </a:endParaRPr>
          </a:p>
        </p:txBody>
      </p:sp>
      <p:sp>
        <p:nvSpPr>
          <p:cNvPr id="23556" name="Fußzeilenplatzhalt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de-DE" altLang="de-DE" sz="900" smtClean="0">
              <a:latin typeface="Arial" charset="0"/>
              <a:cs typeface="Arial" charset="0"/>
            </a:endParaRPr>
          </a:p>
        </p:txBody>
      </p:sp>
      <p:sp>
        <p:nvSpPr>
          <p:cNvPr id="23557" name="Foliennummernplatzhalt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88100EA3-01CA-49D3-9EEB-F5B494AA85EF}" type="slidenum">
              <a:rPr lang="de-DE" altLang="de-DE" sz="1400" smtClean="0">
                <a:latin typeface="Arial" charset="0"/>
                <a:cs typeface="Arial" charset="0"/>
              </a:rPr>
              <a:pPr fontAlgn="base">
                <a:spcBef>
                  <a:spcPct val="0"/>
                </a:spcBef>
                <a:spcAft>
                  <a:spcPct val="0"/>
                </a:spcAft>
              </a:pPr>
              <a:t>10</a:t>
            </a:fld>
            <a:endParaRPr lang="de-DE" altLang="de-DE" sz="1400" smtClean="0">
              <a:latin typeface="Arial" charset="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a:lstStyle/>
          <a:p>
            <a:pPr algn="ctr"/>
            <a:r>
              <a:rPr lang="de-DE" b="1" smtClean="0">
                <a:latin typeface="Frutiger LT Com 55 Roman"/>
              </a:rPr>
              <a:t>Suizidmethoden – Statistik (2013)</a:t>
            </a:r>
          </a:p>
        </p:txBody>
      </p:sp>
      <p:sp>
        <p:nvSpPr>
          <p:cNvPr id="24578" name="Rectangle 3"/>
          <p:cNvSpPr>
            <a:spLocks noGrp="1"/>
          </p:cNvSpPr>
          <p:nvPr>
            <p:ph type="body" idx="1"/>
          </p:nvPr>
        </p:nvSpPr>
        <p:spPr/>
        <p:txBody>
          <a:bodyPr/>
          <a:lstStyle/>
          <a:p>
            <a:pPr>
              <a:tabLst>
                <a:tab pos="4305300" algn="l"/>
              </a:tabLst>
            </a:pPr>
            <a:r>
              <a:rPr lang="de-DE" b="1" dirty="0" smtClean="0">
                <a:latin typeface="Arial" charset="0"/>
                <a:cs typeface="Arial" charset="0"/>
              </a:rPr>
              <a:t>n = 10076</a:t>
            </a:r>
          </a:p>
          <a:p>
            <a:pPr>
              <a:tabLst>
                <a:tab pos="4305300" algn="l"/>
              </a:tabLst>
            </a:pPr>
            <a:endParaRPr lang="de-DE" dirty="0" smtClean="0">
              <a:latin typeface="Arial" charset="0"/>
              <a:cs typeface="Arial" charset="0"/>
            </a:endParaRPr>
          </a:p>
          <a:p>
            <a:pPr>
              <a:tabLst>
                <a:tab pos="4305300" algn="l"/>
              </a:tabLst>
            </a:pPr>
            <a:r>
              <a:rPr lang="de-DE" dirty="0" smtClean="0">
                <a:latin typeface="Arial" charset="0"/>
                <a:cs typeface="Arial" charset="0"/>
              </a:rPr>
              <a:t>Erhängen	4580</a:t>
            </a:r>
          </a:p>
          <a:p>
            <a:pPr>
              <a:tabLst>
                <a:tab pos="4305300" algn="l"/>
              </a:tabLst>
            </a:pPr>
            <a:r>
              <a:rPr lang="de-DE" dirty="0" smtClean="0">
                <a:latin typeface="Arial" charset="0"/>
                <a:cs typeface="Arial" charset="0"/>
              </a:rPr>
              <a:t>Vergiftung/Medikamente	1385        </a:t>
            </a:r>
          </a:p>
          <a:p>
            <a:pPr>
              <a:tabLst>
                <a:tab pos="4305300" algn="l"/>
              </a:tabLst>
            </a:pPr>
            <a:r>
              <a:rPr lang="de-DE" dirty="0" smtClean="0">
                <a:latin typeface="Arial" charset="0"/>
                <a:cs typeface="Arial" charset="0"/>
              </a:rPr>
              <a:t>Sturz in die Tiefe	  915</a:t>
            </a:r>
          </a:p>
          <a:p>
            <a:pPr>
              <a:tabLst>
                <a:tab pos="4305300" algn="l"/>
              </a:tabLst>
            </a:pPr>
            <a:r>
              <a:rPr lang="de-DE" dirty="0" smtClean="0">
                <a:latin typeface="Arial" charset="0"/>
                <a:cs typeface="Arial" charset="0"/>
              </a:rPr>
              <a:t>Erschießen	  795</a:t>
            </a:r>
          </a:p>
          <a:p>
            <a:pPr>
              <a:tabLst>
                <a:tab pos="4305300" algn="l"/>
              </a:tabLst>
            </a:pPr>
            <a:r>
              <a:rPr lang="de-DE" dirty="0" smtClean="0">
                <a:latin typeface="Arial" charset="0"/>
                <a:cs typeface="Arial" charset="0"/>
              </a:rPr>
              <a:t>vor Zug oder Autos werfen	  669 </a:t>
            </a:r>
          </a:p>
          <a:p>
            <a:pPr>
              <a:tabLst>
                <a:tab pos="4305300" algn="l"/>
              </a:tabLst>
            </a:pPr>
            <a:r>
              <a:rPr lang="de-DE" dirty="0" smtClean="0">
                <a:latin typeface="Arial" charset="0"/>
                <a:cs typeface="Arial" charset="0"/>
              </a:rPr>
              <a:t>(Ab-)Gase	  385</a:t>
            </a:r>
          </a:p>
          <a:p>
            <a:pPr>
              <a:tabLst>
                <a:tab pos="4305300" algn="l"/>
              </a:tabLst>
            </a:pPr>
            <a:r>
              <a:rPr lang="de-DE" dirty="0" smtClean="0">
                <a:latin typeface="Arial" charset="0"/>
                <a:cs typeface="Arial" charset="0"/>
              </a:rPr>
              <a:t>Ertrinken	  287</a:t>
            </a:r>
          </a:p>
          <a:p>
            <a:pPr>
              <a:tabLst>
                <a:tab pos="4305300" algn="l"/>
              </a:tabLst>
            </a:pPr>
            <a:r>
              <a:rPr lang="de-DE" dirty="0" smtClean="0">
                <a:latin typeface="Arial" charset="0"/>
                <a:cs typeface="Arial" charset="0"/>
              </a:rPr>
              <a:t>Rauch/Feuer	    83</a:t>
            </a:r>
          </a:p>
          <a:p>
            <a:pPr>
              <a:tabLst>
                <a:tab pos="4305300" algn="l"/>
              </a:tabLst>
            </a:pPr>
            <a:endParaRPr lang="de-DE" dirty="0" smtClean="0">
              <a:latin typeface="Arial" charset="0"/>
              <a:cs typeface="Arial" charset="0"/>
            </a:endParaRPr>
          </a:p>
          <a:p>
            <a:pPr>
              <a:tabLst>
                <a:tab pos="4305300" algn="l"/>
              </a:tabLst>
            </a:pPr>
            <a:r>
              <a:rPr lang="de-DE" dirty="0" smtClean="0">
                <a:latin typeface="Arial" charset="0"/>
                <a:cs typeface="Arial" charset="0"/>
              </a:rPr>
              <a:t>Sonstige	  977</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el 1"/>
          <p:cNvSpPr>
            <a:spLocks noGrp="1"/>
          </p:cNvSpPr>
          <p:nvPr>
            <p:ph type="title"/>
          </p:nvPr>
        </p:nvSpPr>
        <p:spPr/>
        <p:txBody>
          <a:bodyPr/>
          <a:lstStyle/>
          <a:p>
            <a:pPr algn="ctr"/>
            <a:r>
              <a:rPr lang="de-DE" altLang="de-DE" b="1" smtClean="0">
                <a:latin typeface="Frutiger LT Com 55 Roman"/>
              </a:rPr>
              <a:t>Ausschluss - Beispiele</a:t>
            </a:r>
          </a:p>
        </p:txBody>
      </p:sp>
      <p:sp>
        <p:nvSpPr>
          <p:cNvPr id="25602" name="Inhaltsplatzhalter 2"/>
          <p:cNvSpPr>
            <a:spLocks noGrp="1"/>
          </p:cNvSpPr>
          <p:nvPr>
            <p:ph idx="1"/>
          </p:nvPr>
        </p:nvSpPr>
        <p:spPr/>
        <p:txBody>
          <a:bodyPr/>
          <a:lstStyle/>
          <a:p>
            <a:r>
              <a:rPr lang="de-DE" altLang="de-DE" dirty="0" smtClean="0">
                <a:latin typeface="Arial" charset="0"/>
                <a:cs typeface="Arial" charset="0"/>
              </a:rPr>
              <a:t>Bspw. Selbstverletzung oder autoaggressives Verhalten (DD Suizidalität)</a:t>
            </a:r>
          </a:p>
          <a:p>
            <a:r>
              <a:rPr lang="de-DE" altLang="de-DE" dirty="0" smtClean="0">
                <a:latin typeface="Arial" charset="0"/>
                <a:cs typeface="Arial" charset="0"/>
              </a:rPr>
              <a:t>Chronischer Substanzmissbrauch</a:t>
            </a:r>
          </a:p>
          <a:p>
            <a:r>
              <a:rPr lang="de-DE" altLang="de-DE" dirty="0" smtClean="0">
                <a:latin typeface="Arial" charset="0"/>
                <a:cs typeface="Arial" charset="0"/>
              </a:rPr>
              <a:t>Riskanter Lebensstil (bspw. Extremsportarten)</a:t>
            </a:r>
          </a:p>
        </p:txBody>
      </p:sp>
      <p:sp>
        <p:nvSpPr>
          <p:cNvPr id="25603" name="Datumsplatzhalt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de-DE" altLang="de-DE" sz="900" dirty="0" smtClean="0">
              <a:solidFill>
                <a:srgbClr val="907266"/>
              </a:solidFill>
              <a:latin typeface="Arial" charset="0"/>
              <a:cs typeface="Arial" charset="0"/>
            </a:endParaRPr>
          </a:p>
        </p:txBody>
      </p:sp>
      <p:sp>
        <p:nvSpPr>
          <p:cNvPr id="25604" name="Fußzeilenplatzhalt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de-DE" altLang="de-DE" sz="900" smtClean="0">
              <a:latin typeface="Arial" charset="0"/>
              <a:cs typeface="Arial" charset="0"/>
            </a:endParaRPr>
          </a:p>
        </p:txBody>
      </p:sp>
      <p:sp>
        <p:nvSpPr>
          <p:cNvPr id="25605" name="Foliennummernplatzhalt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4D060EBF-1B77-4CD3-8098-DFF7ACE72F7D}" type="slidenum">
              <a:rPr lang="de-DE" altLang="de-DE" sz="1400" smtClean="0">
                <a:latin typeface="Arial" charset="0"/>
                <a:cs typeface="Arial" charset="0"/>
              </a:rPr>
              <a:pPr fontAlgn="base">
                <a:spcBef>
                  <a:spcPct val="0"/>
                </a:spcBef>
                <a:spcAft>
                  <a:spcPct val="0"/>
                </a:spcAft>
              </a:pPr>
              <a:t>12</a:t>
            </a:fld>
            <a:endParaRPr lang="de-DE" altLang="de-DE" sz="1400" smtClean="0">
              <a:latin typeface="Arial" charset="0"/>
              <a:cs typeface="Arial" charset="0"/>
            </a:endParaRPr>
          </a:p>
        </p:txBody>
      </p:sp>
      <p:pic>
        <p:nvPicPr>
          <p:cNvPr id="25606" name="Picture 2" descr="F:\image-555592-galleryV9-vumy.jpg"/>
          <p:cNvPicPr>
            <a:picLocks noChangeAspect="1" noChangeArrowheads="1"/>
          </p:cNvPicPr>
          <p:nvPr/>
        </p:nvPicPr>
        <p:blipFill>
          <a:blip r:embed="rId2"/>
          <a:srcRect/>
          <a:stretch>
            <a:fillRect/>
          </a:stretch>
        </p:blipFill>
        <p:spPr bwMode="auto">
          <a:xfrm>
            <a:off x="6084888" y="3646488"/>
            <a:ext cx="2606675" cy="1739900"/>
          </a:xfrm>
          <a:prstGeom prst="rect">
            <a:avLst/>
          </a:prstGeom>
          <a:noFill/>
          <a:ln w="9525">
            <a:noFill/>
            <a:miter lim="800000"/>
            <a:headEnd/>
            <a:tailEnd/>
          </a:ln>
        </p:spPr>
      </p:pic>
      <p:pic>
        <p:nvPicPr>
          <p:cNvPr id="25607" name="Picture 2" descr="F:\Unbenannt1.png"/>
          <p:cNvPicPr>
            <a:picLocks noChangeAspect="1" noChangeArrowheads="1"/>
          </p:cNvPicPr>
          <p:nvPr/>
        </p:nvPicPr>
        <p:blipFill>
          <a:blip r:embed="rId3"/>
          <a:srcRect/>
          <a:stretch>
            <a:fillRect/>
          </a:stretch>
        </p:blipFill>
        <p:spPr bwMode="auto">
          <a:xfrm>
            <a:off x="323850" y="4076700"/>
            <a:ext cx="1743075" cy="2619375"/>
          </a:xfrm>
          <a:prstGeom prst="rect">
            <a:avLst/>
          </a:prstGeom>
          <a:noFill/>
          <a:ln w="9525">
            <a:noFill/>
            <a:miter lim="800000"/>
            <a:headEnd/>
            <a:tailEnd/>
          </a:ln>
        </p:spPr>
      </p:pic>
      <p:pic>
        <p:nvPicPr>
          <p:cNvPr id="25608" name="Picture 3" descr="F:\Unbenannt.png"/>
          <p:cNvPicPr>
            <a:picLocks noChangeAspect="1" noChangeArrowheads="1"/>
          </p:cNvPicPr>
          <p:nvPr/>
        </p:nvPicPr>
        <p:blipFill>
          <a:blip r:embed="rId4"/>
          <a:srcRect/>
          <a:stretch>
            <a:fillRect/>
          </a:stretch>
        </p:blipFill>
        <p:spPr bwMode="auto">
          <a:xfrm>
            <a:off x="2700338" y="4292600"/>
            <a:ext cx="2876550" cy="159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p:txBody>
          <a:bodyPr/>
          <a:lstStyle/>
          <a:p>
            <a:pPr algn="ctr"/>
            <a:r>
              <a:rPr lang="de-DE" altLang="de-DE" b="1" smtClean="0">
                <a:latin typeface="Frutiger LT Com 55 Roman"/>
              </a:rPr>
              <a:t>Todesursachen 2013</a:t>
            </a:r>
          </a:p>
        </p:txBody>
      </p:sp>
      <p:sp>
        <p:nvSpPr>
          <p:cNvPr id="26626" name="Inhaltsplatzhalter 2"/>
          <p:cNvSpPr>
            <a:spLocks noGrp="1"/>
          </p:cNvSpPr>
          <p:nvPr>
            <p:ph idx="1"/>
          </p:nvPr>
        </p:nvSpPr>
        <p:spPr/>
        <p:txBody>
          <a:bodyPr/>
          <a:lstStyle/>
          <a:p>
            <a:r>
              <a:rPr lang="de-DE" altLang="de-DE" smtClean="0">
                <a:latin typeface="Arial" charset="0"/>
                <a:cs typeface="Arial" charset="0"/>
              </a:rPr>
              <a:t>Insgesamt:     893825</a:t>
            </a:r>
          </a:p>
          <a:p>
            <a:r>
              <a:rPr lang="de-DE" altLang="de-DE" smtClean="0">
                <a:latin typeface="Arial" charset="0"/>
                <a:cs typeface="Arial" charset="0"/>
              </a:rPr>
              <a:t>Suizid: 10076 – 1,1% (m: 7449, w: 2627)</a:t>
            </a:r>
          </a:p>
          <a:p>
            <a:endParaRPr lang="de-DE" altLang="de-DE" smtClean="0">
              <a:latin typeface="Arial" charset="0"/>
              <a:cs typeface="Arial" charset="0"/>
            </a:endParaRPr>
          </a:p>
          <a:p>
            <a:r>
              <a:rPr lang="de-DE" altLang="de-DE" smtClean="0">
                <a:latin typeface="Arial" charset="0"/>
                <a:cs typeface="Arial" charset="0"/>
              </a:rPr>
              <a:t>Altersgruppen:</a:t>
            </a:r>
          </a:p>
          <a:p>
            <a:pPr lvl="1"/>
            <a:r>
              <a:rPr lang="de-DE" altLang="de-DE" sz="2000" smtClean="0">
                <a:solidFill>
                  <a:srgbClr val="144995"/>
                </a:solidFill>
                <a:latin typeface="Arial" charset="0"/>
              </a:rPr>
              <a:t>unter 10: -</a:t>
            </a:r>
          </a:p>
          <a:p>
            <a:pPr lvl="1"/>
            <a:r>
              <a:rPr lang="de-DE" altLang="de-DE" sz="2000" smtClean="0">
                <a:solidFill>
                  <a:srgbClr val="144995"/>
                </a:solidFill>
                <a:latin typeface="Arial" charset="0"/>
              </a:rPr>
              <a:t>10 – 15:  18 (m: 6, w: 12)</a:t>
            </a:r>
          </a:p>
          <a:p>
            <a:pPr lvl="1"/>
            <a:r>
              <a:rPr lang="de-DE" altLang="de-DE" sz="2000" smtClean="0">
                <a:solidFill>
                  <a:srgbClr val="144995"/>
                </a:solidFill>
                <a:latin typeface="Arial" charset="0"/>
              </a:rPr>
              <a:t>15 – 20:  165 (m: 119, w: 46)</a:t>
            </a:r>
          </a:p>
        </p:txBody>
      </p:sp>
      <p:sp>
        <p:nvSpPr>
          <p:cNvPr id="26627" name="Datumsplatzhalt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de-DE" altLang="de-DE" sz="900" smtClean="0">
              <a:solidFill>
                <a:srgbClr val="907266"/>
              </a:solidFill>
              <a:latin typeface="Arial" charset="0"/>
              <a:cs typeface="Arial" charset="0"/>
            </a:endParaRPr>
          </a:p>
        </p:txBody>
      </p:sp>
      <p:sp>
        <p:nvSpPr>
          <p:cNvPr id="26628" name="Fußzeilenplatzhalt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de-DE" altLang="de-DE" sz="900" smtClean="0">
              <a:latin typeface="Arial" charset="0"/>
              <a:cs typeface="Arial" charset="0"/>
            </a:endParaRPr>
          </a:p>
        </p:txBody>
      </p:sp>
      <p:sp>
        <p:nvSpPr>
          <p:cNvPr id="26629" name="Foliennummernplatzhalt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0F59D981-C1F4-4A5F-B966-4C6ED4AC0155}" type="slidenum">
              <a:rPr lang="de-DE" altLang="de-DE" sz="1400" smtClean="0">
                <a:latin typeface="Arial" charset="0"/>
                <a:cs typeface="Arial" charset="0"/>
              </a:rPr>
              <a:pPr fontAlgn="base">
                <a:spcBef>
                  <a:spcPct val="0"/>
                </a:spcBef>
                <a:spcAft>
                  <a:spcPct val="0"/>
                </a:spcAft>
              </a:pPr>
              <a:t>13</a:t>
            </a:fld>
            <a:endParaRPr lang="de-DE" altLang="de-DE" sz="1400" smtClean="0">
              <a:latin typeface="Arial" charset="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el 1"/>
          <p:cNvSpPr>
            <a:spLocks noGrp="1"/>
          </p:cNvSpPr>
          <p:nvPr>
            <p:ph type="title"/>
          </p:nvPr>
        </p:nvSpPr>
        <p:spPr/>
        <p:txBody>
          <a:bodyPr/>
          <a:lstStyle/>
          <a:p>
            <a:pPr algn="ctr"/>
            <a:r>
              <a:rPr lang="de-DE" b="1" smtClean="0">
                <a:latin typeface="Frutiger LT Com 55 Roman"/>
              </a:rPr>
              <a:t>Fakten</a:t>
            </a:r>
          </a:p>
        </p:txBody>
      </p:sp>
      <p:sp>
        <p:nvSpPr>
          <p:cNvPr id="27650" name="Inhaltsplatzhalter 2"/>
          <p:cNvSpPr>
            <a:spLocks noGrp="1"/>
          </p:cNvSpPr>
          <p:nvPr>
            <p:ph idx="1"/>
          </p:nvPr>
        </p:nvSpPr>
        <p:spPr/>
        <p:txBody>
          <a:bodyPr/>
          <a:lstStyle/>
          <a:p>
            <a:pPr marL="381000" indent="-381000" eaLnBrk="1" hangingPunct="1"/>
            <a:r>
              <a:rPr lang="de-DE" smtClean="0">
                <a:latin typeface="Frutiger LT Com 55 Roman"/>
                <a:cs typeface="Arial" charset="0"/>
              </a:rPr>
              <a:t>ca. alle 50 Minuten nimmt sich in Deutschland ein Mensch das Leben </a:t>
            </a:r>
          </a:p>
          <a:p>
            <a:pPr marL="381000" indent="-381000" eaLnBrk="1" hangingPunct="1"/>
            <a:r>
              <a:rPr lang="de-DE" smtClean="0">
                <a:latin typeface="Frutiger LT Com 55 Roman"/>
                <a:cs typeface="Arial" charset="0"/>
              </a:rPr>
              <a:t>ca. alle 5 Minuten versucht ein Mensch sich das Leben zu nehmen</a:t>
            </a:r>
          </a:p>
          <a:p>
            <a:pPr marL="381000" indent="-381000" eaLnBrk="1" hangingPunct="1"/>
            <a:r>
              <a:rPr lang="de-DE" smtClean="0">
                <a:latin typeface="Frutiger LT Com 55 Roman"/>
                <a:cs typeface="Arial" charset="0"/>
              </a:rPr>
              <a:t>z. Z. sterben jährlich ca. 10.000 Menschen in Folge eines Suizides</a:t>
            </a:r>
          </a:p>
          <a:p>
            <a:pPr marL="381000" indent="-381000" eaLnBrk="1" hangingPunct="1"/>
            <a:r>
              <a:rPr lang="de-DE" smtClean="0">
                <a:latin typeface="Arial" charset="0"/>
                <a:cs typeface="Arial" charset="0"/>
              </a:rPr>
              <a:t>Zahlen im Medium seit 3 Jahrzehnten (leicht) rückläufig (bis 2007)</a:t>
            </a:r>
          </a:p>
          <a:p>
            <a:pPr marL="381000" indent="-381000" eaLnBrk="1" hangingPunct="1"/>
            <a:r>
              <a:rPr lang="de-DE" smtClean="0">
                <a:latin typeface="Arial" charset="0"/>
                <a:cs typeface="Arial" charset="0"/>
              </a:rPr>
              <a:t>Suizidziffern steigen mit zunehmendem Alter an (hohe Dunkelziffer v.a.    bei älteren Menschen) </a:t>
            </a:r>
          </a:p>
          <a:p>
            <a:pPr marL="381000" indent="-381000" eaLnBrk="1" hangingPunct="1"/>
            <a:endParaRPr lang="de-DE" smtClean="0">
              <a:latin typeface="Arial" charset="0"/>
              <a:cs typeface="Arial" charset="0"/>
            </a:endParaRPr>
          </a:p>
          <a:p>
            <a:pPr marL="381000" indent="-381000" eaLnBrk="1" hangingPunct="1"/>
            <a:r>
              <a:rPr lang="de-DE" smtClean="0">
                <a:latin typeface="Arial" charset="0"/>
                <a:cs typeface="Arial" charset="0"/>
              </a:rPr>
              <a:t>Weltweit:	- ca. 1 Million Suizide weltweit pro Jahr</a:t>
            </a:r>
          </a:p>
          <a:p>
            <a:pPr marL="381000" indent="-381000" eaLnBrk="1" hangingPunct="1">
              <a:buFont typeface="Arial" charset="0"/>
              <a:buNone/>
            </a:pPr>
            <a:r>
              <a:rPr lang="de-DE" smtClean="0">
                <a:latin typeface="Arial" charset="0"/>
                <a:cs typeface="Arial" charset="0"/>
              </a:rPr>
              <a:t>		             - weltweite Suizidrate: 16/100.000</a:t>
            </a:r>
          </a:p>
          <a:p>
            <a:pPr marL="381000" indent="-381000" eaLnBrk="1" hangingPunct="1">
              <a:buFont typeface="Arial" charset="0"/>
              <a:buNone/>
            </a:pPr>
            <a:r>
              <a:rPr lang="de-DE" smtClean="0">
                <a:latin typeface="Arial" charset="0"/>
                <a:cs typeface="Arial" charset="0"/>
              </a:rPr>
              <a:t> </a:t>
            </a:r>
          </a:p>
          <a:p>
            <a:pPr marL="381000" indent="-381000"/>
            <a:endParaRPr lang="de-DE" smtClean="0">
              <a:latin typeface="Arial" charset="0"/>
              <a:cs typeface="Arial" charset="0"/>
            </a:endParaRPr>
          </a:p>
        </p:txBody>
      </p:sp>
      <p:sp>
        <p:nvSpPr>
          <p:cNvPr id="4" name="Datumsplatzhalter 3"/>
          <p:cNvSpPr>
            <a:spLocks noGrp="1"/>
          </p:cNvSpPr>
          <p:nvPr>
            <p:ph type="dt" sz="quarter" idx="10"/>
          </p:nvPr>
        </p:nvSpPr>
        <p:spPr/>
        <p:txBody>
          <a:bodyPr wrap="square" numCol="1" anchorCtr="0" compatLnSpc="1">
            <a:prstTxWarp prst="textNoShape">
              <a:avLst/>
            </a:prstTxWarp>
          </a:bodyPr>
          <a:lstStyle/>
          <a:p>
            <a:pPr fontAlgn="base">
              <a:spcBef>
                <a:spcPct val="0"/>
              </a:spcBef>
              <a:spcAft>
                <a:spcPct val="0"/>
              </a:spcAft>
            </a:pPr>
            <a:endParaRPr lang="de-DE" smtClean="0">
              <a:latin typeface="Frutiger LT Com 55 Roman"/>
              <a:cs typeface="Arial" charset="0"/>
            </a:endParaRPr>
          </a:p>
        </p:txBody>
      </p:sp>
      <p:sp>
        <p:nvSpPr>
          <p:cNvPr id="5" name="Fußzeilenplatzhalter 4"/>
          <p:cNvSpPr>
            <a:spLocks noGrp="1"/>
          </p:cNvSpPr>
          <p:nvPr>
            <p:ph type="ftr" sz="quarter" idx="11"/>
          </p:nvPr>
        </p:nvSpPr>
        <p:spPr/>
        <p:txBody>
          <a:bodyPr/>
          <a:lstStyle/>
          <a:p>
            <a:pPr>
              <a:defRPr/>
            </a:pPr>
            <a:endParaRPr lang="de-DE" dirty="0"/>
          </a:p>
        </p:txBody>
      </p:sp>
      <p:sp>
        <p:nvSpPr>
          <p:cNvPr id="27653" name="Foliennummernplatzhalt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D8E29B3-0318-4634-AC4D-05769E3DF322}" type="slidenum">
              <a:rPr lang="de-DE" smtClean="0">
                <a:latin typeface="Frutiger LT Com 55 Roman"/>
                <a:cs typeface="Arial" charset="0"/>
              </a:rPr>
              <a:pPr fontAlgn="base">
                <a:spcBef>
                  <a:spcPct val="0"/>
                </a:spcBef>
                <a:spcAft>
                  <a:spcPct val="0"/>
                </a:spcAft>
              </a:pPr>
              <a:t>14</a:t>
            </a:fld>
            <a:endParaRPr lang="de-DE" smtClean="0">
              <a:latin typeface="Frutiger LT Com 55 Roman"/>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pPr algn="ctr" eaLnBrk="1" hangingPunct="1"/>
            <a:r>
              <a:rPr lang="de-DE" b="1" smtClean="0">
                <a:latin typeface="Frutiger LT Com 55 Roman"/>
              </a:rPr>
              <a:t>Fakten</a:t>
            </a:r>
            <a:endParaRPr lang="de-DE" smtClean="0">
              <a:latin typeface="Frutiger LT Com 55 Roman"/>
            </a:endParaRPr>
          </a:p>
        </p:txBody>
      </p:sp>
      <p:sp>
        <p:nvSpPr>
          <p:cNvPr id="28674" name="Rectangle 3"/>
          <p:cNvSpPr>
            <a:spLocks noGrp="1"/>
          </p:cNvSpPr>
          <p:nvPr>
            <p:ph type="body" idx="1"/>
          </p:nvPr>
        </p:nvSpPr>
        <p:spPr>
          <a:xfrm>
            <a:off x="179388" y="1341438"/>
            <a:ext cx="8713787" cy="5400675"/>
          </a:xfrm>
        </p:spPr>
        <p:txBody>
          <a:bodyPr/>
          <a:lstStyle/>
          <a:p>
            <a:pPr eaLnBrk="1" hangingPunct="1"/>
            <a:r>
              <a:rPr lang="de-DE" dirty="0" smtClean="0">
                <a:latin typeface="Arial" charset="0"/>
                <a:cs typeface="Arial" charset="0"/>
              </a:rPr>
              <a:t>Suizide gehören zu den häufigsten „unnatürlichen“ Todesursachen im Kindes- und Jugendalter</a:t>
            </a:r>
          </a:p>
          <a:p>
            <a:pPr eaLnBrk="1" hangingPunct="1"/>
            <a:r>
              <a:rPr lang="de-DE" dirty="0" smtClean="0">
                <a:latin typeface="Arial" charset="0"/>
                <a:cs typeface="Arial" charset="0"/>
              </a:rPr>
              <a:t>In Deutschland ist der Suizid, nach Verkehrsunfällen, die zweithäufigste Todesursache bei Kindern und Jugendlichen  (bei </a:t>
            </a:r>
            <a:r>
              <a:rPr lang="de-DE" dirty="0" smtClean="0">
                <a:latin typeface="Arial" charset="0"/>
                <a:cs typeface="Arial" charset="0"/>
              </a:rPr>
              <a:t>Gesamtzahl (!) </a:t>
            </a:r>
            <a:r>
              <a:rPr lang="de-DE" dirty="0" smtClean="0">
                <a:latin typeface="Arial" charset="0"/>
                <a:cs typeface="Arial" charset="0"/>
              </a:rPr>
              <a:t>10776: 3339 Verkehrsunfall, 1002 illegale Drogen, Mord/Totschlag 578, AIDS ca. 550)</a:t>
            </a:r>
          </a:p>
          <a:p>
            <a:pPr eaLnBrk="1" hangingPunct="1"/>
            <a:r>
              <a:rPr lang="de-DE" dirty="0" smtClean="0">
                <a:latin typeface="Arial" charset="0"/>
                <a:cs typeface="Arial" charset="0"/>
              </a:rPr>
              <a:t>Ca. 40 Kinder und Jugendliche versuchen sich jeden Tag das Leben zu nehmen</a:t>
            </a:r>
          </a:p>
          <a:p>
            <a:pPr eaLnBrk="1" hangingPunct="1"/>
            <a:r>
              <a:rPr lang="de-DE" dirty="0" smtClean="0">
                <a:latin typeface="Arial" charset="0"/>
                <a:cs typeface="Arial" charset="0"/>
              </a:rPr>
              <a:t>Verhältnis Suizidversuch zu Suizid beträgt bei Männern 3,5 : 1, bei </a:t>
            </a:r>
          </a:p>
          <a:p>
            <a:pPr eaLnBrk="1" hangingPunct="1">
              <a:buFont typeface="Arial" charset="0"/>
              <a:buNone/>
            </a:pPr>
            <a:r>
              <a:rPr lang="de-DE" dirty="0" smtClean="0">
                <a:latin typeface="Arial" charset="0"/>
                <a:cs typeface="Arial" charset="0"/>
              </a:rPr>
              <a:t>     Frauen  15 : 1 </a:t>
            </a:r>
          </a:p>
          <a:p>
            <a:pPr eaLnBrk="1" hangingPunct="1"/>
            <a:r>
              <a:rPr lang="de-DE" dirty="0" smtClean="0">
                <a:latin typeface="Arial" charset="0"/>
                <a:cs typeface="Arial" charset="0"/>
              </a:rPr>
              <a:t>Suizidversuch: 6 – 8 % der Jugendlichen (bei männlichen Jugendlichen stabil, bei weiblichen Jugendlichen angestiegen) – cave! Suizidversuch im Jugendalter – Suizid Erwachsenenalter </a:t>
            </a:r>
          </a:p>
          <a:p>
            <a:pPr eaLnBrk="1" hangingPunct="1">
              <a:buFont typeface="Arial" charset="0"/>
              <a:buNone/>
            </a:pPr>
            <a:endParaRPr lang="de-DE" dirty="0" smtClean="0">
              <a:latin typeface="Arial" charset="0"/>
              <a:cs typeface="Arial" charset="0"/>
            </a:endParaRPr>
          </a:p>
          <a:p>
            <a:pPr eaLnBrk="1" hangingPunct="1"/>
            <a:endParaRPr lang="de-DE" dirty="0" smtClean="0">
              <a:latin typeface="Arial" charset="0"/>
              <a:cs typeface="Arial" charset="0"/>
            </a:endParaRPr>
          </a:p>
          <a:p>
            <a:pPr eaLnBrk="1" hangingPunct="1"/>
            <a:endParaRPr lang="de-DE"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el 1"/>
          <p:cNvSpPr>
            <a:spLocks noGrp="1"/>
          </p:cNvSpPr>
          <p:nvPr>
            <p:ph type="title"/>
          </p:nvPr>
        </p:nvSpPr>
        <p:spPr/>
        <p:txBody>
          <a:bodyPr/>
          <a:lstStyle/>
          <a:p>
            <a:pPr algn="ctr"/>
            <a:r>
              <a:rPr lang="de-DE" altLang="de-DE" b="1" smtClean="0">
                <a:latin typeface="Frutiger LT Com 55 Roman"/>
              </a:rPr>
              <a:t>Exkurs: Suizid Kindesalter</a:t>
            </a:r>
          </a:p>
        </p:txBody>
      </p:sp>
      <p:sp>
        <p:nvSpPr>
          <p:cNvPr id="29698" name="Inhaltsplatzhalter 2"/>
          <p:cNvSpPr>
            <a:spLocks noGrp="1"/>
          </p:cNvSpPr>
          <p:nvPr>
            <p:ph idx="1"/>
          </p:nvPr>
        </p:nvSpPr>
        <p:spPr>
          <a:xfrm>
            <a:off x="250825" y="2205038"/>
            <a:ext cx="8353425" cy="4525962"/>
          </a:xfrm>
        </p:spPr>
        <p:txBody>
          <a:bodyPr/>
          <a:lstStyle/>
          <a:p>
            <a:r>
              <a:rPr lang="de-DE" altLang="de-DE" smtClean="0">
                <a:latin typeface="Arial" charset="0"/>
                <a:cs typeface="Arial" charset="0"/>
              </a:rPr>
              <a:t>Selten</a:t>
            </a:r>
          </a:p>
          <a:p>
            <a:r>
              <a:rPr lang="de-DE" altLang="de-DE" smtClean="0">
                <a:latin typeface="Arial" charset="0"/>
                <a:cs typeface="Arial" charset="0"/>
              </a:rPr>
              <a:t>Entwicklungspsychologische Teilursachen (Todesvorstellungen, allg. Persönlichkeitsentwicklung, Folgeantizipation, Methodenunsicherheit)</a:t>
            </a:r>
          </a:p>
          <a:p>
            <a:r>
              <a:rPr lang="de-DE" altLang="de-DE" smtClean="0">
                <a:latin typeface="Arial" charset="0"/>
                <a:cs typeface="Arial" charset="0"/>
              </a:rPr>
              <a:t>Unfall, Spiel, Erpressung, Mutprobe</a:t>
            </a:r>
          </a:p>
        </p:txBody>
      </p:sp>
      <p:sp>
        <p:nvSpPr>
          <p:cNvPr id="29699" name="Datumsplatzhalt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de-DE" altLang="de-DE" sz="900" smtClean="0">
              <a:solidFill>
                <a:srgbClr val="907266"/>
              </a:solidFill>
              <a:latin typeface="Arial" charset="0"/>
              <a:cs typeface="Arial" charset="0"/>
            </a:endParaRPr>
          </a:p>
        </p:txBody>
      </p:sp>
      <p:sp>
        <p:nvSpPr>
          <p:cNvPr id="29700" name="Fußzeilenplatzhalt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de-DE" altLang="de-DE" sz="900" smtClean="0">
              <a:latin typeface="Arial" charset="0"/>
              <a:cs typeface="Arial" charset="0"/>
            </a:endParaRPr>
          </a:p>
        </p:txBody>
      </p:sp>
      <p:sp>
        <p:nvSpPr>
          <p:cNvPr id="29701" name="Foliennummernplatzhalt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5341D39D-C265-4C5C-A0D0-1463257CD236}" type="slidenum">
              <a:rPr lang="de-DE" altLang="de-DE" sz="1400" smtClean="0">
                <a:latin typeface="Arial" charset="0"/>
                <a:cs typeface="Arial" charset="0"/>
              </a:rPr>
              <a:pPr fontAlgn="base">
                <a:spcBef>
                  <a:spcPct val="0"/>
                </a:spcBef>
                <a:spcAft>
                  <a:spcPct val="0"/>
                </a:spcAft>
              </a:pPr>
              <a:t>16</a:t>
            </a:fld>
            <a:endParaRPr lang="de-DE" altLang="de-DE" sz="1400" smtClean="0">
              <a:latin typeface="Arial"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a:xfrm>
            <a:off x="179388" y="981075"/>
            <a:ext cx="8712200" cy="576263"/>
          </a:xfrm>
        </p:spPr>
        <p:txBody>
          <a:bodyPr/>
          <a:lstStyle/>
          <a:p>
            <a:pPr algn="ctr" eaLnBrk="1" hangingPunct="1"/>
            <a:r>
              <a:rPr lang="de-DE" b="1" smtClean="0">
                <a:latin typeface="Frutiger LT Com 55 Roman"/>
              </a:rPr>
              <a:t>Todeskonzepte bei Kindern in Abhängigkeit vom Alter </a:t>
            </a:r>
          </a:p>
        </p:txBody>
      </p:sp>
      <p:sp>
        <p:nvSpPr>
          <p:cNvPr id="31746" name="Rectangle 3"/>
          <p:cNvSpPr>
            <a:spLocks noGrp="1"/>
          </p:cNvSpPr>
          <p:nvPr>
            <p:ph type="body" idx="1"/>
          </p:nvPr>
        </p:nvSpPr>
        <p:spPr>
          <a:xfrm>
            <a:off x="107950" y="1773238"/>
            <a:ext cx="8713788" cy="5759450"/>
          </a:xfrm>
        </p:spPr>
        <p:txBody>
          <a:bodyPr/>
          <a:lstStyle/>
          <a:p>
            <a:pPr eaLnBrk="1" hangingPunct="1"/>
            <a:r>
              <a:rPr lang="de-DE" smtClean="0">
                <a:latin typeface="Arial" charset="0"/>
                <a:cs typeface="Arial" charset="0"/>
              </a:rPr>
              <a:t>Jüngere Kinder bis etwa 6 Jahre zeigen keine oder nur sehr schwache Angst, wenn sie mit dem Gedanken an den Tod konfrontiert werden </a:t>
            </a:r>
          </a:p>
          <a:p>
            <a:pPr eaLnBrk="1" hangingPunct="1"/>
            <a:endParaRPr lang="de-DE" smtClean="0">
              <a:latin typeface="Arial" charset="0"/>
              <a:cs typeface="Arial" charset="0"/>
            </a:endParaRPr>
          </a:p>
          <a:p>
            <a:pPr eaLnBrk="1" hangingPunct="1"/>
            <a:r>
              <a:rPr lang="de-DE" smtClean="0">
                <a:latin typeface="Arial" charset="0"/>
                <a:cs typeface="Arial" charset="0"/>
              </a:rPr>
              <a:t>Angst wird dann mit zunehmendem Alter bzw. kognitivem Entwicklungsstand stärker mit Tod und Sterben verknüpft </a:t>
            </a:r>
          </a:p>
          <a:p>
            <a:pPr eaLnBrk="1" hangingPunct="1"/>
            <a:endParaRPr lang="de-DE" smtClean="0">
              <a:latin typeface="Arial" charset="0"/>
              <a:cs typeface="Arial" charset="0"/>
            </a:endParaRPr>
          </a:p>
          <a:p>
            <a:pPr eaLnBrk="1" hangingPunct="1"/>
            <a:r>
              <a:rPr lang="de-DE" smtClean="0">
                <a:latin typeface="Arial" charset="0"/>
                <a:cs typeface="Arial" charset="0"/>
              </a:rPr>
              <a:t>Schulkind ab ca. 11 bis 12 Jahre </a:t>
            </a:r>
          </a:p>
          <a:p>
            <a:pPr lvl="1"/>
            <a:r>
              <a:rPr lang="de-DE" sz="2000" smtClean="0">
                <a:solidFill>
                  <a:srgbClr val="144995"/>
                </a:solidFill>
                <a:latin typeface="Arial" charset="0"/>
              </a:rPr>
              <a:t>beginnt zu begreifen, dass der Tod endgültig ist (Endgültigkeit)</a:t>
            </a:r>
          </a:p>
          <a:p>
            <a:pPr lvl="1"/>
            <a:r>
              <a:rPr lang="de-DE" sz="2000" smtClean="0">
                <a:solidFill>
                  <a:srgbClr val="144995"/>
                </a:solidFill>
                <a:latin typeface="Arial" charset="0"/>
              </a:rPr>
              <a:t>ein Kind ab 11 Jahren kann die konkreten Elemente des Todes verstehen, z.B. dass die Körperfunktionen nicht mehr länger in Kraft sind</a:t>
            </a:r>
          </a:p>
          <a:p>
            <a:pPr lvl="1"/>
            <a:r>
              <a:rPr lang="de-DE" sz="2000" smtClean="0">
                <a:solidFill>
                  <a:srgbClr val="144995"/>
                </a:solidFill>
                <a:latin typeface="Arial" charset="0"/>
              </a:rPr>
              <a:t>es weiß, dass  der Tod jeden Menschen zustoßen wird und dass auch junge Menschen sterben können (Allgemeingültigkeit)</a:t>
            </a:r>
          </a:p>
          <a:p>
            <a:pPr eaLnBrk="1" hangingPunct="1"/>
            <a:endParaRPr lang="de-DE" smtClean="0">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p:txBody>
          <a:bodyPr/>
          <a:lstStyle/>
          <a:p>
            <a:pPr algn="ctr" eaLnBrk="1" hangingPunct="1"/>
            <a:r>
              <a:rPr lang="de-DE" b="1" smtClean="0">
                <a:latin typeface="Frutiger LT Com 55 Roman"/>
              </a:rPr>
              <a:t>Todeskonzept </a:t>
            </a:r>
          </a:p>
        </p:txBody>
      </p:sp>
      <p:sp>
        <p:nvSpPr>
          <p:cNvPr id="30722" name="Rectangle 3"/>
          <p:cNvSpPr>
            <a:spLocks noGrp="1"/>
          </p:cNvSpPr>
          <p:nvPr>
            <p:ph type="body" idx="1"/>
          </p:nvPr>
        </p:nvSpPr>
        <p:spPr/>
        <p:txBody>
          <a:bodyPr/>
          <a:lstStyle/>
          <a:p>
            <a:pPr marL="381000" indent="-381000" eaLnBrk="1" hangingPunct="1">
              <a:buFont typeface="Arial" charset="0"/>
              <a:buAutoNum type="arabicPeriod"/>
            </a:pPr>
            <a:r>
              <a:rPr lang="de-DE" dirty="0" smtClean="0">
                <a:latin typeface="Arial" charset="0"/>
                <a:cs typeface="Arial" charset="0"/>
              </a:rPr>
              <a:t>Tod als Stillstand                                                                                      → Aufhören aller biologischen und psychischen Lebenszeichen </a:t>
            </a:r>
          </a:p>
          <a:p>
            <a:pPr marL="381000" indent="-381000" eaLnBrk="1" hangingPunct="1">
              <a:buFont typeface="Arial" charset="0"/>
              <a:buAutoNum type="arabicPeriod"/>
            </a:pPr>
            <a:r>
              <a:rPr lang="de-DE" dirty="0" smtClean="0">
                <a:latin typeface="Arial" charset="0"/>
                <a:cs typeface="Arial" charset="0"/>
              </a:rPr>
              <a:t>Notwendigkeit des Todes                                                                         → biologischer Tod grundsätzlich unvermeidlich </a:t>
            </a:r>
          </a:p>
          <a:p>
            <a:pPr marL="381000" indent="-381000" eaLnBrk="1" hangingPunct="1">
              <a:buFont typeface="Arial" charset="0"/>
              <a:buAutoNum type="arabicPeriod"/>
            </a:pPr>
            <a:r>
              <a:rPr lang="de-DE" dirty="0" smtClean="0">
                <a:latin typeface="Arial" charset="0"/>
                <a:cs typeface="Arial" charset="0"/>
              </a:rPr>
              <a:t>Irreversibilität des Todes                                                                           → Rückkehr unmöglich </a:t>
            </a:r>
          </a:p>
          <a:p>
            <a:pPr marL="381000" indent="-381000" eaLnBrk="1" hangingPunct="1">
              <a:buFont typeface="Arial" charset="0"/>
              <a:buAutoNum type="arabicPeriod"/>
            </a:pPr>
            <a:r>
              <a:rPr lang="de-DE" dirty="0" smtClean="0">
                <a:latin typeface="Arial" charset="0"/>
                <a:cs typeface="Arial" charset="0"/>
              </a:rPr>
              <a:t>Kausalität                                                                                                            → Ursachen stets physikalischer bzw. biologischer Art</a:t>
            </a:r>
          </a:p>
          <a:p>
            <a:pPr marL="381000" indent="-381000" eaLnBrk="1" hangingPunct="1">
              <a:buFont typeface="Arial" charset="0"/>
              <a:buAutoNum type="arabicPeriod"/>
            </a:pPr>
            <a:r>
              <a:rPr lang="de-DE" dirty="0" smtClean="0">
                <a:latin typeface="Arial" charset="0"/>
                <a:cs typeface="Arial" charset="0"/>
              </a:rPr>
              <a:t>Universalität des Todes                                                                            → früher oder später stirbt jedes Lebewesen </a:t>
            </a:r>
          </a:p>
          <a:p>
            <a:pPr marL="381000" indent="-381000" eaLnBrk="1" hangingPunct="1">
              <a:buFont typeface="Arial" charset="0"/>
              <a:buAutoNum type="arabicPeriod"/>
            </a:pPr>
            <a:endParaRPr lang="de-DE" dirty="0" smtClean="0">
              <a:latin typeface="Arial" charset="0"/>
              <a:cs typeface="Arial" charset="0"/>
            </a:endParaRPr>
          </a:p>
        </p:txBody>
      </p:sp>
    </p:spTree>
    <p:extLst>
      <p:ext uri="{BB962C8B-B14F-4D97-AF65-F5344CB8AC3E}">
        <p14:creationId xmlns:p14="http://schemas.microsoft.com/office/powerpoint/2010/main" val="1786486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1"/>
          <p:cNvSpPr>
            <a:spLocks noGrp="1"/>
          </p:cNvSpPr>
          <p:nvPr>
            <p:ph type="title"/>
          </p:nvPr>
        </p:nvSpPr>
        <p:spPr>
          <a:xfrm>
            <a:off x="250825" y="2492375"/>
            <a:ext cx="8712200" cy="576263"/>
          </a:xfrm>
        </p:spPr>
        <p:txBody>
          <a:bodyPr/>
          <a:lstStyle/>
          <a:p>
            <a:pPr algn="ctr"/>
            <a:r>
              <a:rPr lang="de-DE" b="1" dirty="0" smtClean="0">
                <a:latin typeface="Frutiger LT Com 55 Roman"/>
              </a:rPr>
              <a:t>Ursachen </a:t>
            </a:r>
            <a:r>
              <a:rPr lang="de-DE" b="1" dirty="0">
                <a:latin typeface="Frutiger LT Com 55 Roman"/>
              </a:rPr>
              <a:t>-</a:t>
            </a:r>
            <a:r>
              <a:rPr lang="de-DE" b="1" dirty="0" smtClean="0">
                <a:latin typeface="Frutiger LT Com 55 Roman"/>
              </a:rPr>
              <a:t> Auslöser - Risiko</a:t>
            </a:r>
            <a:endParaRPr lang="de-DE" b="1" dirty="0" smtClean="0">
              <a:latin typeface="Frutiger LT Com 55 Roman"/>
            </a:endParaRPr>
          </a:p>
        </p:txBody>
      </p:sp>
      <p:sp>
        <p:nvSpPr>
          <p:cNvPr id="32770" name="Inhaltsplatzhalter 2"/>
          <p:cNvSpPr>
            <a:spLocks noGrp="1"/>
          </p:cNvSpPr>
          <p:nvPr>
            <p:ph idx="1"/>
          </p:nvPr>
        </p:nvSpPr>
        <p:spPr>
          <a:xfrm>
            <a:off x="2268538" y="4149725"/>
            <a:ext cx="6624637" cy="2087563"/>
          </a:xfrm>
        </p:spPr>
        <p:txBody>
          <a:bodyPr/>
          <a:lstStyle/>
          <a:p>
            <a:pPr marL="0" indent="0">
              <a:buFont typeface="Arial" charset="0"/>
              <a:buNone/>
            </a:pPr>
            <a:endParaRPr lang="de-DE" smtClean="0">
              <a:latin typeface="Arial" charset="0"/>
              <a:cs typeface="Arial" charset="0"/>
            </a:endParaRPr>
          </a:p>
        </p:txBody>
      </p:sp>
      <p:sp>
        <p:nvSpPr>
          <p:cNvPr id="4" name="Datumsplatzhalter 3"/>
          <p:cNvSpPr>
            <a:spLocks noGrp="1"/>
          </p:cNvSpPr>
          <p:nvPr>
            <p:ph type="dt" sz="quarter" idx="10"/>
          </p:nvPr>
        </p:nvSpPr>
        <p:spPr/>
        <p:txBody>
          <a:bodyPr wrap="square" numCol="1" anchorCtr="0" compatLnSpc="1">
            <a:prstTxWarp prst="textNoShape">
              <a:avLst/>
            </a:prstTxWarp>
          </a:bodyPr>
          <a:lstStyle/>
          <a:p>
            <a:pPr fontAlgn="base">
              <a:spcBef>
                <a:spcPct val="0"/>
              </a:spcBef>
              <a:spcAft>
                <a:spcPct val="0"/>
              </a:spcAft>
            </a:pPr>
            <a:endParaRPr lang="de-DE" smtClean="0">
              <a:latin typeface="Frutiger LT Com 55 Roman"/>
              <a:cs typeface="Arial" charset="0"/>
            </a:endParaRPr>
          </a:p>
        </p:txBody>
      </p:sp>
      <p:sp>
        <p:nvSpPr>
          <p:cNvPr id="5" name="Fußzeilenplatzhalter 4"/>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pPr>
            <a:endParaRPr lang="de-DE" smtClean="0">
              <a:latin typeface="Frutiger LT Com 55 Roman"/>
              <a:cs typeface="Arial" charset="0"/>
            </a:endParaRPr>
          </a:p>
        </p:txBody>
      </p:sp>
      <p:sp>
        <p:nvSpPr>
          <p:cNvPr id="32773" name="Foliennummernplatzhalt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B02AB930-C033-4DE8-B761-D22247958465}" type="slidenum">
              <a:rPr lang="de-DE" smtClean="0">
                <a:latin typeface="Frutiger LT Com 55 Roman"/>
                <a:cs typeface="Arial" charset="0"/>
              </a:rPr>
              <a:pPr fontAlgn="base">
                <a:spcBef>
                  <a:spcPct val="0"/>
                </a:spcBef>
                <a:spcAft>
                  <a:spcPct val="0"/>
                </a:spcAft>
              </a:pPr>
              <a:t>19</a:t>
            </a:fld>
            <a:endParaRPr lang="de-DE" smtClean="0">
              <a:latin typeface="Frutiger LT Com 55 Roman"/>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p:txBody>
          <a:bodyPr/>
          <a:lstStyle/>
          <a:p>
            <a:pPr algn="ctr"/>
            <a:endParaRPr lang="de-DE" b="1" dirty="0" smtClean="0">
              <a:latin typeface="Frutiger LT Com 55 Roman"/>
            </a:endParaRPr>
          </a:p>
        </p:txBody>
      </p:sp>
      <p:sp>
        <p:nvSpPr>
          <p:cNvPr id="15362" name="Rectangle 3"/>
          <p:cNvSpPr>
            <a:spLocks noGrp="1"/>
          </p:cNvSpPr>
          <p:nvPr>
            <p:ph type="body" idx="1"/>
          </p:nvPr>
        </p:nvSpPr>
        <p:spPr>
          <a:xfrm>
            <a:off x="179388" y="1773238"/>
            <a:ext cx="8713787" cy="4525962"/>
          </a:xfrm>
        </p:spPr>
        <p:txBody>
          <a:bodyPr/>
          <a:lstStyle/>
          <a:p>
            <a:pPr>
              <a:defRPr/>
            </a:pPr>
            <a:endParaRPr lang="de-DE" dirty="0" smtClean="0">
              <a:latin typeface="Arial" charset="0"/>
              <a:cs typeface="Arial" charset="0"/>
            </a:endParaRPr>
          </a:p>
          <a:p>
            <a:pPr marL="0" indent="0">
              <a:buFont typeface="Arial" charset="0"/>
              <a:buNone/>
              <a:defRPr/>
            </a:pPr>
            <a:r>
              <a:rPr lang="de-DE" dirty="0" smtClean="0">
                <a:latin typeface="Arial" charset="0"/>
                <a:cs typeface="Arial" charset="0"/>
              </a:rPr>
              <a:t> </a:t>
            </a:r>
          </a:p>
        </p:txBody>
      </p:sp>
      <p:pic>
        <p:nvPicPr>
          <p:cNvPr id="16387" name="Picture 2" descr="F:\seneca-rubens.jpg"/>
          <p:cNvPicPr>
            <a:picLocks noChangeAspect="1" noChangeArrowheads="1"/>
          </p:cNvPicPr>
          <p:nvPr/>
        </p:nvPicPr>
        <p:blipFill>
          <a:blip r:embed="rId2"/>
          <a:srcRect/>
          <a:stretch>
            <a:fillRect/>
          </a:stretch>
        </p:blipFill>
        <p:spPr bwMode="auto">
          <a:xfrm>
            <a:off x="539551" y="2322512"/>
            <a:ext cx="2766181" cy="3266728"/>
          </a:xfrm>
          <a:prstGeom prst="rect">
            <a:avLst/>
          </a:prstGeom>
          <a:noFill/>
          <a:ln w="9525">
            <a:noFill/>
            <a:miter lim="800000"/>
            <a:headEnd/>
            <a:tailEnd/>
          </a:ln>
        </p:spPr>
      </p:pic>
      <p:pic>
        <p:nvPicPr>
          <p:cNvPr id="16388" name="Picture 3" descr="F:\Seppuku-J__M__W__Silver.jpg"/>
          <p:cNvPicPr>
            <a:picLocks noChangeAspect="1" noChangeArrowheads="1"/>
          </p:cNvPicPr>
          <p:nvPr/>
        </p:nvPicPr>
        <p:blipFill>
          <a:blip r:embed="rId3"/>
          <a:srcRect/>
          <a:stretch>
            <a:fillRect/>
          </a:stretch>
        </p:blipFill>
        <p:spPr bwMode="auto">
          <a:xfrm>
            <a:off x="5436369" y="3789999"/>
            <a:ext cx="3312517" cy="2105051"/>
          </a:xfrm>
          <a:prstGeom prst="rect">
            <a:avLst/>
          </a:prstGeom>
          <a:noFill/>
          <a:ln w="9525">
            <a:noFill/>
            <a:miter lim="800000"/>
            <a:headEnd/>
            <a:tailEnd/>
          </a:ln>
        </p:spPr>
      </p:pic>
      <p:pic>
        <p:nvPicPr>
          <p:cNvPr id="16389" name="Picture 4" descr="F:\the-suicide-of-lucretia--1538-57-x-86-kunstrepr---.jpg"/>
          <p:cNvPicPr>
            <a:picLocks noChangeAspect="1" noChangeArrowheads="1"/>
          </p:cNvPicPr>
          <p:nvPr/>
        </p:nvPicPr>
        <p:blipFill>
          <a:blip r:embed="rId4"/>
          <a:srcRect/>
          <a:stretch>
            <a:fillRect/>
          </a:stretch>
        </p:blipFill>
        <p:spPr bwMode="auto">
          <a:xfrm>
            <a:off x="4067944" y="878471"/>
            <a:ext cx="1800200" cy="27211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p:txBody>
          <a:bodyPr/>
          <a:lstStyle/>
          <a:p>
            <a:r>
              <a:rPr lang="de-DE" smtClean="0">
                <a:latin typeface="Frutiger LT Com 55 Roman"/>
              </a:rPr>
              <a:t>                                      </a:t>
            </a:r>
            <a:r>
              <a:rPr lang="de-DE" b="1" smtClean="0">
                <a:latin typeface="Frutiger LT Com 55 Roman"/>
              </a:rPr>
              <a:t>Ursachen-Modelle</a:t>
            </a:r>
            <a:endParaRPr lang="de-DE" smtClean="0">
              <a:latin typeface="Frutiger LT Com 55 Roman"/>
            </a:endParaRPr>
          </a:p>
        </p:txBody>
      </p:sp>
      <p:sp>
        <p:nvSpPr>
          <p:cNvPr id="33794" name="Rectangle 3"/>
          <p:cNvSpPr>
            <a:spLocks noGrp="1"/>
          </p:cNvSpPr>
          <p:nvPr>
            <p:ph type="body" idx="1"/>
          </p:nvPr>
        </p:nvSpPr>
        <p:spPr>
          <a:xfrm>
            <a:off x="250825" y="2060575"/>
            <a:ext cx="8713788" cy="4679950"/>
          </a:xfrm>
        </p:spPr>
        <p:txBody>
          <a:bodyPr/>
          <a:lstStyle/>
          <a:p>
            <a:r>
              <a:rPr lang="de-DE" dirty="0" smtClean="0">
                <a:latin typeface="Arial" charset="0"/>
                <a:cs typeface="Arial" charset="0"/>
              </a:rPr>
              <a:t>psychiatrische Störungsbilder i.e.S. (s.u.)	</a:t>
            </a:r>
          </a:p>
          <a:p>
            <a:r>
              <a:rPr lang="de-DE" dirty="0" smtClean="0">
                <a:latin typeface="Arial" charset="0"/>
                <a:cs typeface="Arial" charset="0"/>
              </a:rPr>
              <a:t>psychodynamische Modelle</a:t>
            </a:r>
          </a:p>
          <a:p>
            <a:pPr>
              <a:buFont typeface="Arial" charset="0"/>
              <a:buNone/>
            </a:pPr>
            <a:r>
              <a:rPr lang="de-DE" dirty="0" smtClean="0">
                <a:latin typeface="Arial" charset="0"/>
                <a:cs typeface="Arial" charset="0"/>
              </a:rPr>
              <a:t>	- nazistischen Krise, gestörte Selbstwertentwicklung/-gefühl etc. </a:t>
            </a:r>
          </a:p>
          <a:p>
            <a:r>
              <a:rPr lang="de-DE" dirty="0" smtClean="0">
                <a:latin typeface="Arial" charset="0"/>
                <a:cs typeface="Arial" charset="0"/>
              </a:rPr>
              <a:t>lerntheoretisch-verhaltenstherapeutische Modelle </a:t>
            </a:r>
          </a:p>
          <a:p>
            <a:pPr>
              <a:buFont typeface="Arial" charset="0"/>
              <a:buNone/>
            </a:pPr>
            <a:r>
              <a:rPr lang="de-DE" dirty="0" smtClean="0">
                <a:latin typeface="Arial" charset="0"/>
                <a:cs typeface="Arial" charset="0"/>
              </a:rPr>
              <a:t>	- gelerntes Verhalten bei Stress/Krise (dysfunktional) </a:t>
            </a:r>
          </a:p>
          <a:p>
            <a:r>
              <a:rPr lang="de-DE" dirty="0" smtClean="0">
                <a:latin typeface="Arial" charset="0"/>
                <a:cs typeface="Arial" charset="0"/>
              </a:rPr>
              <a:t>biologische Hypothesen </a:t>
            </a:r>
          </a:p>
          <a:p>
            <a:pPr>
              <a:buFont typeface="Arial" charset="0"/>
              <a:buNone/>
            </a:pPr>
            <a:r>
              <a:rPr lang="de-DE" dirty="0" smtClean="0">
                <a:latin typeface="Arial" charset="0"/>
                <a:cs typeface="Arial" charset="0"/>
              </a:rPr>
              <a:t>	- Genetik, Serotoninstoffwechsel</a:t>
            </a:r>
          </a:p>
          <a:p>
            <a:r>
              <a:rPr lang="de-DE" dirty="0" smtClean="0">
                <a:latin typeface="Arial" charset="0"/>
                <a:cs typeface="Arial" charset="0"/>
              </a:rPr>
              <a:t>soziologische Modelle</a:t>
            </a:r>
          </a:p>
          <a:p>
            <a:pPr>
              <a:buFont typeface="Arial" charset="0"/>
              <a:buNone/>
            </a:pPr>
            <a:r>
              <a:rPr lang="de-DE" dirty="0" smtClean="0">
                <a:latin typeface="Arial" charset="0"/>
                <a:cs typeface="Arial" charset="0"/>
              </a:rPr>
              <a:t>	- Suizid in Zusammenhang mit Gesellschaft, Lebensform </a:t>
            </a:r>
          </a:p>
          <a:p>
            <a:endParaRPr lang="de-DE"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p:txBody>
          <a:bodyPr/>
          <a:lstStyle/>
          <a:p>
            <a:pPr algn="ctr"/>
            <a:r>
              <a:rPr lang="de-DE" b="1" smtClean="0">
                <a:latin typeface="Frutiger LT Com 55 Roman"/>
              </a:rPr>
              <a:t>Ursachen-Modelle - Störungsbilder</a:t>
            </a:r>
          </a:p>
        </p:txBody>
      </p:sp>
      <p:sp>
        <p:nvSpPr>
          <p:cNvPr id="34818" name="Rectangle 3"/>
          <p:cNvSpPr>
            <a:spLocks noGrp="1"/>
          </p:cNvSpPr>
          <p:nvPr>
            <p:ph type="body" idx="1"/>
          </p:nvPr>
        </p:nvSpPr>
        <p:spPr/>
        <p:txBody>
          <a:bodyPr/>
          <a:lstStyle/>
          <a:p>
            <a:pPr>
              <a:buFont typeface="Arial" charset="0"/>
              <a:buNone/>
            </a:pPr>
            <a:r>
              <a:rPr lang="de-DE" dirty="0" smtClean="0">
                <a:latin typeface="Arial" charset="0"/>
                <a:cs typeface="Arial" charset="0"/>
              </a:rPr>
              <a:t>Suizidalität im Kontext einer psychischen (oder physischen) Erkrankung (depressive Erkrankungen, schizophrene Störungen,  Alkohol- und </a:t>
            </a:r>
            <a:r>
              <a:rPr lang="de-DE" dirty="0" err="1" smtClean="0">
                <a:latin typeface="Arial" charset="0"/>
                <a:cs typeface="Arial" charset="0"/>
              </a:rPr>
              <a:t>Drogenabusus</a:t>
            </a:r>
            <a:r>
              <a:rPr lang="de-DE" dirty="0" smtClean="0">
                <a:latin typeface="Arial" charset="0"/>
                <a:cs typeface="Arial" charset="0"/>
              </a:rPr>
              <a:t>, posttraumatische Belastungsstörungen, Persönlichkeits-entwicklungsstörungen, externalisierende Störungen: Aggressivität, </a:t>
            </a:r>
            <a:r>
              <a:rPr lang="de-DE" dirty="0" smtClean="0">
                <a:latin typeface="Arial" charset="0"/>
                <a:cs typeface="Arial" charset="0"/>
              </a:rPr>
              <a:t>Dissozialität) </a:t>
            </a:r>
            <a:endParaRPr lang="de-DE" dirty="0" smtClean="0">
              <a:latin typeface="Arial" charset="0"/>
              <a:cs typeface="Arial" charset="0"/>
            </a:endParaRPr>
          </a:p>
          <a:p>
            <a:pPr>
              <a:buFont typeface="Arial" charset="0"/>
              <a:buNone/>
            </a:pPr>
            <a:endParaRPr lang="de-DE" dirty="0" smtClean="0">
              <a:latin typeface="Arial" charset="0"/>
              <a:cs typeface="Arial" charset="0"/>
            </a:endParaRPr>
          </a:p>
          <a:p>
            <a:r>
              <a:rPr lang="de-DE" dirty="0" smtClean="0">
                <a:latin typeface="Arial" charset="0"/>
                <a:cs typeface="Arial" charset="0"/>
              </a:rPr>
              <a:t>„Physiologische“ Krise </a:t>
            </a:r>
            <a:r>
              <a:rPr lang="de-DE" dirty="0" smtClean="0">
                <a:latin typeface="Arial" charset="0"/>
                <a:cs typeface="Arial" charset="0"/>
              </a:rPr>
              <a:t>Adoleszenz - </a:t>
            </a:r>
            <a:r>
              <a:rPr lang="de-DE" dirty="0" smtClean="0">
                <a:latin typeface="Arial" charset="0"/>
                <a:cs typeface="Arial" charset="0"/>
              </a:rPr>
              <a:t>Adoleszentenkrise</a:t>
            </a:r>
          </a:p>
          <a:p>
            <a:pPr marL="342900" lvl="1" indent="-342900">
              <a:buClr>
                <a:srgbClr val="FF7400"/>
              </a:buClr>
              <a:buFont typeface="Arial" charset="0"/>
              <a:buChar char="•"/>
            </a:pPr>
            <a:r>
              <a:rPr lang="de-DE" sz="2000" dirty="0" smtClean="0">
                <a:solidFill>
                  <a:srgbClr val="144995"/>
                </a:solidFill>
                <a:latin typeface="Arial" charset="0"/>
              </a:rPr>
              <a:t>Psychische Erkrankungen innerhalb der Familie (v.a. Kinder depressiver Eltern) </a:t>
            </a:r>
          </a:p>
          <a:p>
            <a:endParaRPr lang="de-DE"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a:lstStyle/>
          <a:p>
            <a:pPr algn="ctr"/>
            <a:r>
              <a:rPr lang="de-DE" b="1" smtClean="0">
                <a:latin typeface="Frutiger LT Com 55 Roman"/>
              </a:rPr>
              <a:t>Ursachen - Krisenmodell</a:t>
            </a:r>
          </a:p>
        </p:txBody>
      </p:sp>
      <p:sp>
        <p:nvSpPr>
          <p:cNvPr id="35842" name="Rectangle 3"/>
          <p:cNvSpPr>
            <a:spLocks noGrp="1"/>
          </p:cNvSpPr>
          <p:nvPr>
            <p:ph type="body" idx="1"/>
          </p:nvPr>
        </p:nvSpPr>
        <p:spPr>
          <a:xfrm>
            <a:off x="179388" y="1601788"/>
            <a:ext cx="8713787" cy="5257800"/>
          </a:xfrm>
        </p:spPr>
        <p:txBody>
          <a:bodyPr/>
          <a:lstStyle/>
          <a:p>
            <a:pPr>
              <a:lnSpc>
                <a:spcPct val="90000"/>
              </a:lnSpc>
            </a:pPr>
            <a:r>
              <a:rPr lang="de-DE" smtClean="0">
                <a:latin typeface="Arial" charset="0"/>
                <a:cs typeface="Arial" charset="0"/>
              </a:rPr>
              <a:t>keine psychische Krankheit i. e. S. liegt vor (?)</a:t>
            </a:r>
          </a:p>
          <a:p>
            <a:pPr>
              <a:lnSpc>
                <a:spcPct val="90000"/>
              </a:lnSpc>
            </a:pPr>
            <a:endParaRPr lang="de-DE" smtClean="0">
              <a:latin typeface="Arial" charset="0"/>
              <a:cs typeface="Arial" charset="0"/>
            </a:endParaRPr>
          </a:p>
          <a:p>
            <a:pPr>
              <a:lnSpc>
                <a:spcPct val="90000"/>
              </a:lnSpc>
            </a:pPr>
            <a:r>
              <a:rPr lang="de-DE" smtClean="0">
                <a:latin typeface="Arial" charset="0"/>
                <a:cs typeface="Arial" charset="0"/>
              </a:rPr>
              <a:t>Anpassungs- oder Belastungsreaktion</a:t>
            </a:r>
          </a:p>
          <a:p>
            <a:pPr>
              <a:lnSpc>
                <a:spcPct val="90000"/>
              </a:lnSpc>
            </a:pPr>
            <a:endParaRPr lang="de-DE" smtClean="0">
              <a:latin typeface="Arial" charset="0"/>
              <a:cs typeface="Arial" charset="0"/>
            </a:endParaRPr>
          </a:p>
          <a:p>
            <a:pPr>
              <a:lnSpc>
                <a:spcPct val="90000"/>
              </a:lnSpc>
            </a:pPr>
            <a:r>
              <a:rPr lang="de-DE" smtClean="0">
                <a:latin typeface="Arial" charset="0"/>
                <a:cs typeface="Arial" charset="0"/>
              </a:rPr>
              <a:t>bisher psychische unauffällige Persönlichkeit </a:t>
            </a:r>
          </a:p>
          <a:p>
            <a:pPr>
              <a:lnSpc>
                <a:spcPct val="90000"/>
              </a:lnSpc>
            </a:pPr>
            <a:endParaRPr lang="de-DE" smtClean="0">
              <a:latin typeface="Arial" charset="0"/>
              <a:cs typeface="Arial" charset="0"/>
            </a:endParaRPr>
          </a:p>
          <a:p>
            <a:pPr>
              <a:lnSpc>
                <a:spcPct val="90000"/>
              </a:lnSpc>
            </a:pPr>
            <a:r>
              <a:rPr lang="de-DE" smtClean="0">
                <a:latin typeface="Arial" charset="0"/>
                <a:cs typeface="Arial" charset="0"/>
              </a:rPr>
              <a:t>in Vergangenheit Belastungen mit eigenen Bewältigungsstrategien bewältigt</a:t>
            </a:r>
          </a:p>
          <a:p>
            <a:pPr>
              <a:lnSpc>
                <a:spcPct val="90000"/>
              </a:lnSpc>
              <a:buFont typeface="Arial" charset="0"/>
              <a:buNone/>
            </a:pPr>
            <a:r>
              <a:rPr lang="de-DE" smtClean="0">
                <a:latin typeface="Arial" charset="0"/>
                <a:cs typeface="Arial" charset="0"/>
              </a:rPr>
              <a:t>	- selbstdestruktiv, depressiv, selbstentwertend, externalisierend</a:t>
            </a:r>
          </a:p>
          <a:p>
            <a:pPr>
              <a:lnSpc>
                <a:spcPct val="90000"/>
              </a:lnSpc>
            </a:pPr>
            <a:endParaRPr lang="de-DE" smtClean="0">
              <a:latin typeface="Arial" charset="0"/>
              <a:cs typeface="Arial" charset="0"/>
            </a:endParaRPr>
          </a:p>
          <a:p>
            <a:pPr>
              <a:lnSpc>
                <a:spcPct val="90000"/>
              </a:lnSpc>
            </a:pPr>
            <a:r>
              <a:rPr lang="de-DE" smtClean="0">
                <a:latin typeface="Arial" charset="0"/>
                <a:cs typeface="Arial" charset="0"/>
              </a:rPr>
              <a:t>Lebensereignis, das mit bisherigen Strategien nicht zu bewältigen ist, evtl. zusätzliches Versagen äußerer Ressourcen</a:t>
            </a:r>
          </a:p>
          <a:p>
            <a:pPr>
              <a:lnSpc>
                <a:spcPct val="90000"/>
              </a:lnSpc>
              <a:buFont typeface="Arial" charset="0"/>
              <a:buNone/>
            </a:pPr>
            <a:r>
              <a:rPr lang="de-DE" smtClean="0">
                <a:latin typeface="Arial" charset="0"/>
                <a:cs typeface="Arial" charset="0"/>
              </a:rPr>
              <a:t>	 </a:t>
            </a:r>
          </a:p>
          <a:p>
            <a:pPr>
              <a:lnSpc>
                <a:spcPct val="90000"/>
              </a:lnSpc>
              <a:buFont typeface="Arial" charset="0"/>
              <a:buNone/>
            </a:pPr>
            <a:endParaRPr lang="de-DE" sz="1600" smtClean="0">
              <a:latin typeface="Arial" charset="0"/>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el 1"/>
          <p:cNvSpPr>
            <a:spLocks noGrp="1"/>
          </p:cNvSpPr>
          <p:nvPr>
            <p:ph type="title"/>
          </p:nvPr>
        </p:nvSpPr>
        <p:spPr/>
        <p:txBody>
          <a:bodyPr/>
          <a:lstStyle/>
          <a:p>
            <a:pPr algn="ctr"/>
            <a:r>
              <a:rPr lang="de-DE" b="1" smtClean="0">
                <a:latin typeface="Frutiger LT Com 55 Roman"/>
              </a:rPr>
              <a:t>Ursachen-Modelle - Chancen</a:t>
            </a:r>
          </a:p>
        </p:txBody>
      </p:sp>
      <p:sp>
        <p:nvSpPr>
          <p:cNvPr id="36866" name="Inhaltsplatzhalter 2"/>
          <p:cNvSpPr>
            <a:spLocks noGrp="1"/>
          </p:cNvSpPr>
          <p:nvPr>
            <p:ph idx="1"/>
          </p:nvPr>
        </p:nvSpPr>
        <p:spPr>
          <a:xfrm>
            <a:off x="179388" y="2133600"/>
            <a:ext cx="8713787" cy="4525963"/>
          </a:xfrm>
        </p:spPr>
        <p:txBody>
          <a:bodyPr/>
          <a:lstStyle/>
          <a:p>
            <a:r>
              <a:rPr lang="de-DE" smtClean="0">
                <a:latin typeface="Arial" charset="0"/>
                <a:cs typeface="Arial" charset="0"/>
              </a:rPr>
              <a:t>Suizidalität als Endpunkt der Zuspitzung einer psychosozial belastenden Situation bei bestehender Vulnerabilität</a:t>
            </a:r>
          </a:p>
          <a:p>
            <a:endParaRPr lang="de-DE" smtClean="0">
              <a:latin typeface="Arial" charset="0"/>
              <a:cs typeface="Arial" charset="0"/>
            </a:endParaRPr>
          </a:p>
          <a:p>
            <a:r>
              <a:rPr lang="de-DE" smtClean="0">
                <a:latin typeface="Arial" charset="0"/>
                <a:cs typeface="Arial" charset="0"/>
              </a:rPr>
              <a:t>Identifizierung von Risikogruppen möglich</a:t>
            </a:r>
          </a:p>
        </p:txBody>
      </p:sp>
      <p:sp>
        <p:nvSpPr>
          <p:cNvPr id="4" name="Datumsplatzhalter 3"/>
          <p:cNvSpPr>
            <a:spLocks noGrp="1"/>
          </p:cNvSpPr>
          <p:nvPr>
            <p:ph type="dt" sz="quarter" idx="10"/>
          </p:nvPr>
        </p:nvSpPr>
        <p:spPr/>
        <p:txBody>
          <a:bodyPr wrap="square" numCol="1" anchorCtr="0" compatLnSpc="1">
            <a:prstTxWarp prst="textNoShape">
              <a:avLst/>
            </a:prstTxWarp>
          </a:bodyPr>
          <a:lstStyle/>
          <a:p>
            <a:pPr fontAlgn="base">
              <a:spcBef>
                <a:spcPct val="0"/>
              </a:spcBef>
              <a:spcAft>
                <a:spcPct val="0"/>
              </a:spcAft>
            </a:pPr>
            <a:endParaRPr lang="de-DE" smtClean="0">
              <a:latin typeface="Frutiger LT Com 55 Roman"/>
              <a:cs typeface="Arial" charset="0"/>
            </a:endParaRPr>
          </a:p>
        </p:txBody>
      </p:sp>
      <p:sp>
        <p:nvSpPr>
          <p:cNvPr id="36868" name="Fußzeilenplatzhalt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de-DE" smtClean="0">
              <a:latin typeface="Frutiger LT Com 55 Roman"/>
              <a:cs typeface="Arial" charset="0"/>
            </a:endParaRPr>
          </a:p>
        </p:txBody>
      </p:sp>
      <p:sp>
        <p:nvSpPr>
          <p:cNvPr id="36869" name="Foliennummernplatzhalt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E95D5892-F0EB-46AB-886B-8B3280596DD5}" type="slidenum">
              <a:rPr lang="de-DE" smtClean="0">
                <a:latin typeface="Frutiger LT Com 55 Roman"/>
                <a:cs typeface="Arial" charset="0"/>
              </a:rPr>
              <a:pPr fontAlgn="base">
                <a:spcBef>
                  <a:spcPct val="0"/>
                </a:spcBef>
                <a:spcAft>
                  <a:spcPct val="0"/>
                </a:spcAft>
              </a:pPr>
              <a:t>23</a:t>
            </a:fld>
            <a:endParaRPr lang="de-DE" smtClean="0">
              <a:latin typeface="Frutiger LT Com 55 Roman"/>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p:txBody>
          <a:bodyPr/>
          <a:lstStyle/>
          <a:p>
            <a:pPr algn="ctr"/>
            <a:r>
              <a:rPr lang="de-DE" b="1" smtClean="0">
                <a:latin typeface="Frutiger LT Com 55 Roman"/>
              </a:rPr>
              <a:t>Auslöser</a:t>
            </a:r>
          </a:p>
        </p:txBody>
      </p:sp>
      <p:sp>
        <p:nvSpPr>
          <p:cNvPr id="37890" name="Rectangle 3"/>
          <p:cNvSpPr>
            <a:spLocks noGrp="1"/>
          </p:cNvSpPr>
          <p:nvPr>
            <p:ph type="body" idx="1"/>
          </p:nvPr>
        </p:nvSpPr>
        <p:spPr/>
        <p:txBody>
          <a:bodyPr/>
          <a:lstStyle/>
          <a:p>
            <a:r>
              <a:rPr lang="de-DE" dirty="0" smtClean="0">
                <a:latin typeface="Arial" charset="0"/>
                <a:cs typeface="Arial" charset="0"/>
              </a:rPr>
              <a:t>Häufig  i.R. von Krisen bei verschieden </a:t>
            </a:r>
            <a:r>
              <a:rPr lang="de-DE" b="1" dirty="0" smtClean="0">
                <a:latin typeface="Arial" charset="0"/>
                <a:cs typeface="Arial" charset="0"/>
              </a:rPr>
              <a:t>Risikosituationen:</a:t>
            </a:r>
          </a:p>
          <a:p>
            <a:pPr lvl="1"/>
            <a:r>
              <a:rPr lang="de-DE" sz="2000" dirty="0" smtClean="0">
                <a:solidFill>
                  <a:srgbClr val="144995"/>
                </a:solidFill>
                <a:latin typeface="Arial" charset="0"/>
              </a:rPr>
              <a:t>Beziehungsprobleme</a:t>
            </a:r>
          </a:p>
          <a:p>
            <a:pPr lvl="1"/>
            <a:r>
              <a:rPr lang="de-DE" sz="2000" dirty="0" smtClean="0">
                <a:solidFill>
                  <a:srgbClr val="144995"/>
                </a:solidFill>
                <a:latin typeface="Arial" charset="0"/>
              </a:rPr>
              <a:t>Verlustereignisse (Familie, Partner, Liebeskonflikt …)</a:t>
            </a:r>
          </a:p>
          <a:p>
            <a:pPr lvl="1"/>
            <a:r>
              <a:rPr lang="de-DE" sz="2000" dirty="0" smtClean="0">
                <a:solidFill>
                  <a:srgbClr val="144995"/>
                </a:solidFill>
                <a:latin typeface="Arial" charset="0"/>
              </a:rPr>
              <a:t>Kränkungen</a:t>
            </a:r>
          </a:p>
          <a:p>
            <a:pPr lvl="1"/>
            <a:r>
              <a:rPr lang="de-DE" sz="2000" dirty="0" smtClean="0">
                <a:solidFill>
                  <a:srgbClr val="144995"/>
                </a:solidFill>
                <a:latin typeface="Arial" charset="0"/>
              </a:rPr>
              <a:t>Konflikte um Regeln und Leistungen (Überforderungen im persönlichen und schulischen Bereich, Gesetzeskonflikte)</a:t>
            </a:r>
          </a:p>
          <a:p>
            <a:pPr lvl="1"/>
            <a:r>
              <a:rPr lang="de-DE" sz="2000" dirty="0" smtClean="0">
                <a:solidFill>
                  <a:srgbClr val="144995"/>
                </a:solidFill>
                <a:latin typeface="Arial" charset="0"/>
              </a:rPr>
              <a:t>Traumatisierungen (sex. Gewalt, Misshandlung)</a:t>
            </a:r>
          </a:p>
          <a:p>
            <a:pPr lvl="1"/>
            <a:r>
              <a:rPr lang="de-DE" sz="2000" dirty="0" smtClean="0">
                <a:solidFill>
                  <a:srgbClr val="144995"/>
                </a:solidFill>
                <a:latin typeface="Arial" charset="0"/>
              </a:rPr>
              <a:t>(Thema) Suizid im Umfeld</a:t>
            </a:r>
          </a:p>
          <a:p>
            <a:pPr lvl="1"/>
            <a:r>
              <a:rPr lang="de-DE" sz="2000" dirty="0" smtClean="0">
                <a:solidFill>
                  <a:srgbClr val="144995"/>
                </a:solidFill>
                <a:latin typeface="Arial" charset="0"/>
              </a:rPr>
              <a:t>Vorherige Suizidversuche</a:t>
            </a:r>
          </a:p>
          <a:p>
            <a:pPr lvl="1"/>
            <a:endParaRPr lang="de-DE" sz="2000" dirty="0" smtClean="0">
              <a:solidFill>
                <a:srgbClr val="144995"/>
              </a:solidFill>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p:nvPr>
        </p:nvSpPr>
        <p:spPr>
          <a:xfrm>
            <a:off x="179388" y="1125538"/>
            <a:ext cx="8712200" cy="574675"/>
          </a:xfrm>
        </p:spPr>
        <p:txBody>
          <a:bodyPr/>
          <a:lstStyle/>
          <a:p>
            <a:pPr algn="ctr"/>
            <a:r>
              <a:rPr lang="de-DE" b="1" dirty="0" smtClean="0">
                <a:latin typeface="Frutiger LT Com 55 Roman"/>
              </a:rPr>
              <a:t>Ziel</a:t>
            </a:r>
            <a:br>
              <a:rPr lang="de-DE" b="1" dirty="0" smtClean="0">
                <a:latin typeface="Frutiger LT Com 55 Roman"/>
              </a:rPr>
            </a:br>
            <a:r>
              <a:rPr lang="de-DE" b="1" dirty="0" smtClean="0">
                <a:latin typeface="Frutiger LT Com 55 Roman"/>
              </a:rPr>
              <a:t/>
            </a:r>
            <a:br>
              <a:rPr lang="de-DE" b="1" dirty="0" smtClean="0">
                <a:latin typeface="Frutiger LT Com 55 Roman"/>
              </a:rPr>
            </a:br>
            <a:r>
              <a:rPr lang="de-DE" b="1" dirty="0" smtClean="0">
                <a:latin typeface="Frutiger LT Com 55 Roman"/>
              </a:rPr>
              <a:t>Ausweg - Problemlösung </a:t>
            </a:r>
            <a:r>
              <a:rPr lang="de-DE" b="1" dirty="0" smtClean="0">
                <a:latin typeface="Frutiger LT Com 55 Roman"/>
              </a:rPr>
              <a:t>- Bewältigung</a:t>
            </a:r>
          </a:p>
        </p:txBody>
      </p:sp>
      <p:sp>
        <p:nvSpPr>
          <p:cNvPr id="50178" name="Rectangle 3"/>
          <p:cNvSpPr>
            <a:spLocks noGrp="1"/>
          </p:cNvSpPr>
          <p:nvPr>
            <p:ph type="body" idx="1"/>
          </p:nvPr>
        </p:nvSpPr>
        <p:spPr>
          <a:xfrm>
            <a:off x="419100" y="2133600"/>
            <a:ext cx="8713788" cy="4525963"/>
          </a:xfrm>
        </p:spPr>
        <p:txBody>
          <a:bodyPr/>
          <a:lstStyle/>
          <a:p>
            <a:pPr marL="381000" indent="-381000">
              <a:buFont typeface="Arial" charset="0"/>
              <a:buNone/>
            </a:pPr>
            <a:endParaRPr lang="de-DE" dirty="0" smtClean="0">
              <a:latin typeface="Arial" charset="0"/>
              <a:cs typeface="Arial" charset="0"/>
            </a:endParaRPr>
          </a:p>
          <a:p>
            <a:pPr marL="381000" indent="-381000"/>
            <a:r>
              <a:rPr lang="de-DE" dirty="0" smtClean="0">
                <a:latin typeface="Arial" charset="0"/>
                <a:cs typeface="Arial" charset="0"/>
              </a:rPr>
              <a:t>unerträgliche Gefühle und Gedanken nicht mehr wahrnehmen</a:t>
            </a:r>
          </a:p>
          <a:p>
            <a:pPr marL="381000" indent="-381000">
              <a:buFont typeface="Arial" charset="0"/>
              <a:buNone/>
            </a:pPr>
            <a:r>
              <a:rPr lang="de-DE" dirty="0" smtClean="0">
                <a:latin typeface="Arial" charset="0"/>
                <a:cs typeface="Arial" charset="0"/>
              </a:rPr>
              <a:t>       (Schmerz, Angst, Schuld, Scham, Selbsthass …)</a:t>
            </a:r>
          </a:p>
          <a:p>
            <a:pPr marL="381000" indent="-381000"/>
            <a:endParaRPr lang="de-DE" dirty="0" smtClean="0">
              <a:latin typeface="Arial" charset="0"/>
              <a:cs typeface="Arial" charset="0"/>
            </a:endParaRPr>
          </a:p>
          <a:p>
            <a:pPr marL="381000" indent="-381000"/>
            <a:r>
              <a:rPr lang="de-DE" dirty="0" smtClean="0">
                <a:latin typeface="Arial" charset="0"/>
                <a:cs typeface="Arial" charset="0"/>
              </a:rPr>
              <a:t>raus aus einer unlösbaren, ausweglosen Situation</a:t>
            </a:r>
          </a:p>
          <a:p>
            <a:pPr marL="381000" indent="-381000"/>
            <a:endParaRPr lang="de-DE" dirty="0" smtClean="0">
              <a:latin typeface="Arial" charset="0"/>
              <a:cs typeface="Arial" charset="0"/>
            </a:endParaRPr>
          </a:p>
          <a:p>
            <a:pPr marL="381000" indent="-381000"/>
            <a:r>
              <a:rPr lang="de-DE" dirty="0" smtClean="0">
                <a:latin typeface="Arial" charset="0"/>
                <a:cs typeface="Arial" charset="0"/>
              </a:rPr>
              <a:t>Wut, Ärger, Rache</a:t>
            </a:r>
          </a:p>
          <a:p>
            <a:pPr marL="381000" indent="-381000">
              <a:buFont typeface="Arial" charset="0"/>
              <a:buNone/>
            </a:pPr>
            <a:r>
              <a:rPr lang="de-DE" dirty="0" smtClean="0">
                <a:latin typeface="Arial" charset="0"/>
                <a:cs typeface="Arial" charset="0"/>
              </a:rPr>
              <a:t>       </a:t>
            </a:r>
          </a:p>
          <a:p>
            <a:pPr marL="381000" indent="-381000"/>
            <a:endParaRPr lang="de-DE" dirty="0" smtClean="0">
              <a:latin typeface="Arial" charset="0"/>
              <a:cs typeface="Arial" charset="0"/>
            </a:endParaRPr>
          </a:p>
          <a:p>
            <a:pPr marL="381000" indent="-381000"/>
            <a:r>
              <a:rPr lang="de-DE" dirty="0" smtClean="0">
                <a:latin typeface="Arial" charset="0"/>
                <a:cs typeface="Arial" charset="0"/>
              </a:rPr>
              <a:t>die einzige Lösung: Denken und Fühlen sind eingeengt und auf den Suizid fixiert, andere Möglichkeiten werden ausgeblendet </a:t>
            </a:r>
          </a:p>
          <a:p>
            <a:pPr marL="381000" indent="-381000"/>
            <a:endParaRPr lang="de-DE" dirty="0" smtClean="0">
              <a:latin typeface="Arial" charset="0"/>
              <a:cs typeface="Arial" charset="0"/>
            </a:endParaRPr>
          </a:p>
          <a:p>
            <a:pPr marL="381000" indent="-381000">
              <a:buFont typeface="Arial" charset="0"/>
              <a:buNone/>
            </a:pPr>
            <a:endParaRPr lang="de-DE" sz="1400" dirty="0" smtClean="0">
              <a:latin typeface="Arial" charset="0"/>
              <a:cs typeface="Arial" charset="0"/>
            </a:endParaRPr>
          </a:p>
          <a:p>
            <a:pPr marL="381000" indent="-381000">
              <a:buFont typeface="Arial" charset="0"/>
              <a:buNone/>
            </a:pPr>
            <a:endParaRPr lang="de-DE" sz="1400" dirty="0" smtClean="0">
              <a:latin typeface="Arial" charset="0"/>
              <a:cs typeface="Arial" charset="0"/>
            </a:endParaRPr>
          </a:p>
          <a:p>
            <a:pPr marL="381000" indent="-381000">
              <a:buFont typeface="Arial" charset="0"/>
              <a:buNone/>
            </a:pPr>
            <a:endParaRPr lang="de-DE" sz="14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el 1"/>
          <p:cNvSpPr>
            <a:spLocks noGrp="1"/>
          </p:cNvSpPr>
          <p:nvPr>
            <p:ph type="title"/>
          </p:nvPr>
        </p:nvSpPr>
        <p:spPr/>
        <p:txBody>
          <a:bodyPr/>
          <a:lstStyle/>
          <a:p>
            <a:pPr algn="ctr"/>
            <a:r>
              <a:rPr lang="de-DE" b="1" smtClean="0">
                <a:latin typeface="Frutiger LT Com 55 Roman"/>
              </a:rPr>
              <a:t>Werther - Effekt</a:t>
            </a:r>
          </a:p>
        </p:txBody>
      </p:sp>
      <p:sp>
        <p:nvSpPr>
          <p:cNvPr id="40962" name="Inhaltsplatzhalter 2"/>
          <p:cNvSpPr>
            <a:spLocks noGrp="1"/>
          </p:cNvSpPr>
          <p:nvPr>
            <p:ph idx="1"/>
          </p:nvPr>
        </p:nvSpPr>
        <p:spPr>
          <a:xfrm>
            <a:off x="179388" y="1989138"/>
            <a:ext cx="8713787" cy="4525962"/>
          </a:xfrm>
        </p:spPr>
        <p:txBody>
          <a:bodyPr/>
          <a:lstStyle/>
          <a:p>
            <a:r>
              <a:rPr lang="de-DE" smtClean="0">
                <a:latin typeface="Arial" charset="0"/>
                <a:cs typeface="Arial" charset="0"/>
              </a:rPr>
              <a:t>Kausaler Zusammenhang zwischen medial verbreiteten Suiziden und Erhöhung der Suizidrate in der Bevölkerung</a:t>
            </a:r>
          </a:p>
          <a:p>
            <a:r>
              <a:rPr lang="de-DE" smtClean="0">
                <a:latin typeface="Arial" charset="0"/>
                <a:cs typeface="Arial" charset="0"/>
              </a:rPr>
              <a:t>1774 – Goethe: „Die Leiden des jungen Werthers“</a:t>
            </a:r>
          </a:p>
          <a:p>
            <a:r>
              <a:rPr lang="de-DE" smtClean="0">
                <a:latin typeface="Arial" charset="0"/>
                <a:cs typeface="Arial" charset="0"/>
              </a:rPr>
              <a:t>Viele Beispiele (schnelle mediale Verbreitung)</a:t>
            </a:r>
          </a:p>
          <a:p>
            <a:endParaRPr lang="de-DE" smtClean="0">
              <a:latin typeface="Arial" charset="0"/>
              <a:cs typeface="Arial" charset="0"/>
            </a:endParaRPr>
          </a:p>
          <a:p>
            <a:endParaRPr lang="de-DE" smtClean="0">
              <a:latin typeface="Arial" charset="0"/>
              <a:cs typeface="Arial" charset="0"/>
            </a:endParaRPr>
          </a:p>
        </p:txBody>
      </p:sp>
      <p:sp>
        <p:nvSpPr>
          <p:cNvPr id="4" name="Datumsplatzhalter 3"/>
          <p:cNvSpPr>
            <a:spLocks noGrp="1"/>
          </p:cNvSpPr>
          <p:nvPr>
            <p:ph type="dt" sz="quarter" idx="10"/>
          </p:nvPr>
        </p:nvSpPr>
        <p:spPr/>
        <p:txBody>
          <a:bodyPr wrap="square" numCol="1" anchorCtr="0" compatLnSpc="1">
            <a:prstTxWarp prst="textNoShape">
              <a:avLst/>
            </a:prstTxWarp>
          </a:bodyPr>
          <a:lstStyle/>
          <a:p>
            <a:pPr fontAlgn="base">
              <a:spcBef>
                <a:spcPct val="0"/>
              </a:spcBef>
              <a:spcAft>
                <a:spcPct val="0"/>
              </a:spcAft>
            </a:pPr>
            <a:endParaRPr lang="de-DE" smtClean="0">
              <a:latin typeface="Frutiger LT Com 55 Roman"/>
              <a:cs typeface="Arial" charset="0"/>
            </a:endParaRPr>
          </a:p>
        </p:txBody>
      </p:sp>
      <p:sp>
        <p:nvSpPr>
          <p:cNvPr id="5" name="Fußzeilenplatzhalter 4"/>
          <p:cNvSpPr>
            <a:spLocks noGrp="1"/>
          </p:cNvSpPr>
          <p:nvPr>
            <p:ph type="ftr" sz="quarter" idx="11"/>
          </p:nvPr>
        </p:nvSpPr>
        <p:spPr/>
        <p:txBody>
          <a:bodyPr/>
          <a:lstStyle/>
          <a:p>
            <a:pPr>
              <a:defRPr/>
            </a:pPr>
            <a:endParaRPr lang="de-DE" dirty="0"/>
          </a:p>
        </p:txBody>
      </p:sp>
      <p:sp>
        <p:nvSpPr>
          <p:cNvPr id="40965" name="Foliennummernplatzhalt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C409E1A-A5D8-4D20-93B0-2FB3FEEEA699}" type="slidenum">
              <a:rPr lang="de-DE" smtClean="0">
                <a:latin typeface="Frutiger LT Com 55 Roman"/>
                <a:cs typeface="Arial" charset="0"/>
              </a:rPr>
              <a:pPr fontAlgn="base">
                <a:spcBef>
                  <a:spcPct val="0"/>
                </a:spcBef>
                <a:spcAft>
                  <a:spcPct val="0"/>
                </a:spcAft>
              </a:pPr>
              <a:t>26</a:t>
            </a:fld>
            <a:endParaRPr lang="de-DE" smtClean="0">
              <a:latin typeface="Frutiger LT Com 55 Roman"/>
              <a:cs typeface="Arial" charset="0"/>
            </a:endParaRPr>
          </a:p>
        </p:txBody>
      </p:sp>
      <p:pic>
        <p:nvPicPr>
          <p:cNvPr id="40966" name="Picture 2" descr="F:\1_bild.jpg"/>
          <p:cNvPicPr>
            <a:picLocks noChangeAspect="1" noChangeArrowheads="1"/>
          </p:cNvPicPr>
          <p:nvPr/>
        </p:nvPicPr>
        <p:blipFill>
          <a:blip r:embed="rId2"/>
          <a:srcRect/>
          <a:stretch>
            <a:fillRect/>
          </a:stretch>
        </p:blipFill>
        <p:spPr bwMode="auto">
          <a:xfrm>
            <a:off x="5580063" y="4365625"/>
            <a:ext cx="3192462" cy="1795463"/>
          </a:xfrm>
          <a:prstGeom prst="rect">
            <a:avLst/>
          </a:prstGeom>
          <a:noFill/>
          <a:ln w="9525">
            <a:noFill/>
            <a:miter lim="800000"/>
            <a:headEnd/>
            <a:tailEnd/>
          </a:ln>
        </p:spPr>
      </p:pic>
      <p:pic>
        <p:nvPicPr>
          <p:cNvPr id="40967" name="Picture 3" descr="F:\goethe_werther01_1774_0001_400px.jpg"/>
          <p:cNvPicPr>
            <a:picLocks noChangeAspect="1" noChangeArrowheads="1"/>
          </p:cNvPicPr>
          <p:nvPr/>
        </p:nvPicPr>
        <p:blipFill>
          <a:blip r:embed="rId3"/>
          <a:srcRect/>
          <a:stretch>
            <a:fillRect/>
          </a:stretch>
        </p:blipFill>
        <p:spPr bwMode="auto">
          <a:xfrm>
            <a:off x="755650" y="3573463"/>
            <a:ext cx="2303463" cy="3233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p:txBody>
          <a:bodyPr/>
          <a:lstStyle/>
          <a:p>
            <a:pPr algn="ctr"/>
            <a:r>
              <a:rPr lang="de-DE" b="1" smtClean="0">
                <a:latin typeface="Frutiger LT Com 55 Roman"/>
              </a:rPr>
              <a:t>Internet</a:t>
            </a:r>
          </a:p>
        </p:txBody>
      </p:sp>
      <p:graphicFrame>
        <p:nvGraphicFramePr>
          <p:cNvPr id="41995" name="Group 11"/>
          <p:cNvGraphicFramePr>
            <a:graphicFrameLocks noGrp="1"/>
          </p:cNvGraphicFramePr>
          <p:nvPr>
            <p:ph idx="1"/>
          </p:nvPr>
        </p:nvGraphicFramePr>
        <p:xfrm>
          <a:off x="827088" y="1989138"/>
          <a:ext cx="6840537" cy="6602413"/>
        </p:xfrm>
        <a:graphic>
          <a:graphicData uri="http://schemas.openxmlformats.org/drawingml/2006/table">
            <a:tbl>
              <a:tblPr/>
              <a:tblGrid>
                <a:gridCol w="6840537"/>
              </a:tblGrid>
              <a:tr h="3805238">
                <a:tc>
                  <a:txBody>
                    <a:bodyPr/>
                    <a:lstStyle/>
                    <a:p>
                      <a:pPr marL="342900" marR="0" lvl="0" indent="-342900" algn="l" defTabSz="914400" rtl="0" eaLnBrk="0" fontAlgn="base" latinLnBrk="0" hangingPunct="0">
                        <a:lnSpc>
                          <a:spcPct val="100000"/>
                        </a:lnSpc>
                        <a:spcBef>
                          <a:spcPct val="20000"/>
                        </a:spcBef>
                        <a:spcAft>
                          <a:spcPct val="0"/>
                        </a:spcAft>
                        <a:buClr>
                          <a:srgbClr val="FF7400"/>
                        </a:buClr>
                        <a:buSzTx/>
                        <a:buFont typeface="Arial" charset="0"/>
                        <a:buChar char="•"/>
                        <a:tabLst/>
                      </a:pPr>
                      <a:r>
                        <a:rPr kumimoji="0" lang="de-DE" sz="2000" b="0" i="0" u="none" strike="noStrike" cap="none" normalizeH="0" baseline="0" smtClean="0">
                          <a:ln>
                            <a:noFill/>
                          </a:ln>
                          <a:solidFill>
                            <a:srgbClr val="144995"/>
                          </a:solidFill>
                          <a:effectLst/>
                          <a:latin typeface="Arial" charset="0"/>
                          <a:cs typeface="Arial" charset="0"/>
                        </a:rPr>
                        <a:t>Suizid: 763000</a:t>
                      </a:r>
                    </a:p>
                    <a:p>
                      <a:pPr marL="342900" marR="0" lvl="0" indent="-342900" algn="l" defTabSz="914400" rtl="0" eaLnBrk="0" fontAlgn="base" latinLnBrk="0" hangingPunct="0">
                        <a:lnSpc>
                          <a:spcPct val="100000"/>
                        </a:lnSpc>
                        <a:spcBef>
                          <a:spcPct val="20000"/>
                        </a:spcBef>
                        <a:spcAft>
                          <a:spcPct val="0"/>
                        </a:spcAft>
                        <a:buClr>
                          <a:srgbClr val="FF7400"/>
                        </a:buClr>
                        <a:buSzTx/>
                        <a:buFont typeface="Arial" charset="0"/>
                        <a:buChar char="•"/>
                        <a:tabLst/>
                      </a:pPr>
                      <a:r>
                        <a:rPr kumimoji="0" lang="de-DE" sz="2000" b="0" i="0" u="none" strike="noStrike" cap="none" normalizeH="0" baseline="0" smtClean="0">
                          <a:ln>
                            <a:noFill/>
                          </a:ln>
                          <a:solidFill>
                            <a:srgbClr val="144995"/>
                          </a:solidFill>
                          <a:effectLst/>
                          <a:latin typeface="Arial" charset="0"/>
                          <a:cs typeface="Arial" charset="0"/>
                        </a:rPr>
                        <a:t>Suizid Forum: 131000 (ca. 30 i.e.S. in Deutschland, weltweit einige Tausend)</a:t>
                      </a:r>
                    </a:p>
                    <a:p>
                      <a:pPr marL="342900" marR="0" lvl="0" indent="-342900" algn="l" defTabSz="914400" rtl="0" eaLnBrk="0" fontAlgn="base" latinLnBrk="0" hangingPunct="0">
                        <a:lnSpc>
                          <a:spcPct val="100000"/>
                        </a:lnSpc>
                        <a:spcBef>
                          <a:spcPct val="20000"/>
                        </a:spcBef>
                        <a:spcAft>
                          <a:spcPct val="0"/>
                        </a:spcAft>
                        <a:buClr>
                          <a:srgbClr val="FF7400"/>
                        </a:buClr>
                        <a:buSzTx/>
                        <a:buFont typeface="Arial" charset="0"/>
                        <a:buChar char="•"/>
                        <a:tabLst/>
                      </a:pPr>
                      <a:r>
                        <a:rPr kumimoji="0" lang="de-DE" sz="2000" b="0" i="0" u="none" strike="noStrike" cap="none" normalizeH="0" baseline="0" smtClean="0">
                          <a:ln>
                            <a:noFill/>
                          </a:ln>
                          <a:solidFill>
                            <a:srgbClr val="144995"/>
                          </a:solidFill>
                          <a:effectLst/>
                          <a:latin typeface="Arial" charset="0"/>
                          <a:cs typeface="Arial" charset="0"/>
                        </a:rPr>
                        <a:t>Suizid Chat: 86900</a:t>
                      </a:r>
                    </a:p>
                    <a:p>
                      <a:pPr marL="342900" marR="0" lvl="0" indent="-342900" algn="l" defTabSz="914400" rtl="0" eaLnBrk="0" fontAlgn="base" latinLnBrk="0" hangingPunct="0">
                        <a:lnSpc>
                          <a:spcPct val="100000"/>
                        </a:lnSpc>
                        <a:spcBef>
                          <a:spcPct val="20000"/>
                        </a:spcBef>
                        <a:spcAft>
                          <a:spcPct val="0"/>
                        </a:spcAft>
                        <a:buClr>
                          <a:srgbClr val="FF7400"/>
                        </a:buClr>
                        <a:buSzTx/>
                        <a:buFont typeface="Arial" charset="0"/>
                        <a:buChar char="•"/>
                        <a:tabLst/>
                      </a:pPr>
                      <a:r>
                        <a:rPr kumimoji="0" lang="de-DE" sz="2000" b="0" i="0" u="none" strike="noStrike" cap="none" normalizeH="0" baseline="0" smtClean="0">
                          <a:ln>
                            <a:noFill/>
                          </a:ln>
                          <a:solidFill>
                            <a:srgbClr val="144995"/>
                          </a:solidFill>
                          <a:effectLst/>
                          <a:latin typeface="Arial" charset="0"/>
                          <a:cs typeface="Arial" charset="0"/>
                        </a:rPr>
                        <a:t>Mädchen : Jungen = 50 : 50</a:t>
                      </a:r>
                    </a:p>
                    <a:p>
                      <a:pPr marL="342900" marR="0" lvl="0" indent="-342900" algn="l" defTabSz="914400" rtl="0" eaLnBrk="0" fontAlgn="base" latinLnBrk="0" hangingPunct="0">
                        <a:lnSpc>
                          <a:spcPct val="100000"/>
                        </a:lnSpc>
                        <a:spcBef>
                          <a:spcPct val="20000"/>
                        </a:spcBef>
                        <a:spcAft>
                          <a:spcPct val="0"/>
                        </a:spcAft>
                        <a:buClr>
                          <a:srgbClr val="FF7400"/>
                        </a:buClr>
                        <a:buSzTx/>
                        <a:buFont typeface="Arial" charset="0"/>
                        <a:buChar char="•"/>
                        <a:tabLst/>
                      </a:pPr>
                      <a:r>
                        <a:rPr kumimoji="0" lang="de-DE" sz="2000" b="0" i="0" u="none" strike="noStrike" cap="none" normalizeH="0" baseline="0" smtClean="0">
                          <a:ln>
                            <a:noFill/>
                          </a:ln>
                          <a:solidFill>
                            <a:srgbClr val="144995"/>
                          </a:solidFill>
                          <a:effectLst/>
                          <a:latin typeface="Arial" charset="0"/>
                          <a:cs typeface="Arial" charset="0"/>
                        </a:rPr>
                        <a:t>Ca. 50 % zwischen 16 und 20 Jahre alt </a:t>
                      </a:r>
                    </a:p>
                  </a:txBody>
                  <a:tcPr horzOverflow="overflow">
                    <a:lnL>
                      <a:noFill/>
                    </a:lnL>
                    <a:lnR>
                      <a:noFill/>
                    </a:lnR>
                    <a:lnT>
                      <a:noFill/>
                    </a:lnT>
                    <a:lnB>
                      <a:noFill/>
                    </a:lnB>
                    <a:lnTlToBr>
                      <a:noFill/>
                    </a:lnTlToBr>
                    <a:lnBlToTr>
                      <a:noFill/>
                    </a:lnBlToTr>
                    <a:noFill/>
                  </a:tcPr>
                </a:tc>
              </a:tr>
              <a:tr h="2797175">
                <a:tc>
                  <a:txBody>
                    <a:bodyPr/>
                    <a:lstStyle/>
                    <a:p>
                      <a:pPr marL="0" marR="0" lvl="0" indent="0" algn="l" defTabSz="914400" rtl="0" eaLnBrk="0" fontAlgn="base" latinLnBrk="0" hangingPunct="0">
                        <a:lnSpc>
                          <a:spcPct val="100000"/>
                        </a:lnSpc>
                        <a:spcBef>
                          <a:spcPct val="20000"/>
                        </a:spcBef>
                        <a:spcAft>
                          <a:spcPct val="0"/>
                        </a:spcAft>
                        <a:buClr>
                          <a:srgbClr val="FF7400"/>
                        </a:buClr>
                        <a:buSzTx/>
                        <a:buFont typeface="Arial" charset="0"/>
                        <a:buChar char="•"/>
                        <a:tabLst/>
                      </a:pPr>
                      <a:endParaRPr kumimoji="0" lang="de-DE" sz="1800" b="0" i="0" u="none" strike="noStrike" cap="none" normalizeH="0" baseline="0" smtClean="0">
                        <a:ln>
                          <a:noFill/>
                        </a:ln>
                        <a:solidFill>
                          <a:srgbClr val="144995"/>
                        </a:solidFill>
                        <a:effectLst/>
                        <a:latin typeface="Arial" charset="0"/>
                        <a:cs typeface="Arial" charset="0"/>
                      </a:endParaRPr>
                    </a:p>
                  </a:txBody>
                  <a:tcPr horzOverflow="overflow">
                    <a:lnL>
                      <a:noFill/>
                    </a:lnL>
                    <a:lnR>
                      <a:noFill/>
                    </a:lnR>
                    <a:lnT>
                      <a:noFill/>
                    </a:lnT>
                    <a:lnB>
                      <a:noFill/>
                    </a:lnB>
                    <a:lnTlToBr>
                      <a:noFill/>
                    </a:lnTlToBr>
                    <a:lnBlToTr>
                      <a:noFill/>
                    </a:lnBlToTr>
                    <a:noFill/>
                  </a:tcPr>
                </a:tc>
              </a:tr>
            </a:tbl>
          </a:graphicData>
        </a:graphic>
      </p:graphicFrame>
      <p:sp>
        <p:nvSpPr>
          <p:cNvPr id="41989" name="AutoShape 14" descr="Bildergebnis für bild Suizidforum"/>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de-DE" b="0"/>
          </a:p>
        </p:txBody>
      </p:sp>
      <p:sp>
        <p:nvSpPr>
          <p:cNvPr id="41990" name="AutoShape 16" descr="Bildergebnis für bild Suizidforum"/>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de-DE" b="0"/>
          </a:p>
        </p:txBody>
      </p:sp>
      <p:sp>
        <p:nvSpPr>
          <p:cNvPr id="41991" name="AutoShape 18" descr="Bildergebnis für bild Suizidforum"/>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de-DE" b="0"/>
          </a:p>
        </p:txBody>
      </p:sp>
      <p:sp>
        <p:nvSpPr>
          <p:cNvPr id="41992" name="AutoShape 20" descr="Bildergebnis für suizid bilder"/>
          <p:cNvSpPr>
            <a:spLocks noChangeAspect="1" noChangeArrowheads="1"/>
          </p:cNvSpPr>
          <p:nvPr/>
        </p:nvSpPr>
        <p:spPr bwMode="auto">
          <a:xfrm>
            <a:off x="3767138" y="2847975"/>
            <a:ext cx="1609725" cy="1162050"/>
          </a:xfrm>
          <a:prstGeom prst="rect">
            <a:avLst/>
          </a:prstGeom>
          <a:noFill/>
          <a:ln w="9525">
            <a:noFill/>
            <a:miter lim="800000"/>
            <a:headEnd/>
            <a:tailEnd/>
          </a:ln>
        </p:spPr>
        <p:txBody>
          <a:bodyPr/>
          <a:lstStyle/>
          <a:p>
            <a:endParaRPr lang="de-DE" b="0"/>
          </a:p>
        </p:txBody>
      </p:sp>
      <p:sp>
        <p:nvSpPr>
          <p:cNvPr id="41993" name="AutoShape 22" descr="Bildergebnis für suizid bilder"/>
          <p:cNvSpPr>
            <a:spLocks noChangeAspect="1" noChangeArrowheads="1"/>
          </p:cNvSpPr>
          <p:nvPr/>
        </p:nvSpPr>
        <p:spPr bwMode="auto">
          <a:xfrm>
            <a:off x="3767138" y="2847975"/>
            <a:ext cx="1609725" cy="1162050"/>
          </a:xfrm>
          <a:prstGeom prst="rect">
            <a:avLst/>
          </a:prstGeom>
          <a:noFill/>
          <a:ln w="9525">
            <a:noFill/>
            <a:miter lim="800000"/>
            <a:headEnd/>
            <a:tailEnd/>
          </a:ln>
        </p:spPr>
        <p:txBody>
          <a:bodyPr/>
          <a:lstStyle/>
          <a:p>
            <a:endParaRPr lang="de-DE" b="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p:nvPr>
        </p:nvSpPr>
        <p:spPr/>
        <p:txBody>
          <a:bodyPr/>
          <a:lstStyle/>
          <a:p>
            <a:pPr algn="ctr"/>
            <a:r>
              <a:rPr lang="de-DE" b="1" smtClean="0">
                <a:latin typeface="Frutiger LT Com 55 Roman"/>
              </a:rPr>
              <a:t>Internet +</a:t>
            </a:r>
          </a:p>
        </p:txBody>
      </p:sp>
      <p:graphicFrame>
        <p:nvGraphicFramePr>
          <p:cNvPr id="43019" name="Group 11"/>
          <p:cNvGraphicFramePr>
            <a:graphicFrameLocks noGrp="1"/>
          </p:cNvGraphicFramePr>
          <p:nvPr>
            <p:ph idx="1"/>
          </p:nvPr>
        </p:nvGraphicFramePr>
        <p:xfrm>
          <a:off x="179388" y="1916113"/>
          <a:ext cx="8785225" cy="6602413"/>
        </p:xfrm>
        <a:graphic>
          <a:graphicData uri="http://schemas.openxmlformats.org/drawingml/2006/table">
            <a:tbl>
              <a:tblPr/>
              <a:tblGrid>
                <a:gridCol w="8785225"/>
              </a:tblGrid>
              <a:tr h="3805238">
                <a:tc>
                  <a:txBody>
                    <a:bodyPr/>
                    <a:lstStyle/>
                    <a:p>
                      <a:pPr marL="342900" marR="0" lvl="0" indent="-342900" algn="l" defTabSz="914400" rtl="0" eaLnBrk="0" fontAlgn="base" latinLnBrk="0" hangingPunct="0">
                        <a:lnSpc>
                          <a:spcPct val="100000"/>
                        </a:lnSpc>
                        <a:spcBef>
                          <a:spcPct val="20000"/>
                        </a:spcBef>
                        <a:spcAft>
                          <a:spcPct val="0"/>
                        </a:spcAft>
                        <a:buClr>
                          <a:srgbClr val="FF7400"/>
                        </a:buClr>
                        <a:buSzTx/>
                        <a:buFont typeface="Arial" charset="0"/>
                        <a:buChar char="•"/>
                        <a:tabLst/>
                      </a:pPr>
                      <a:r>
                        <a:rPr kumimoji="0" lang="de-DE" sz="2000" b="0" i="0" u="none" strike="noStrike" cap="none" normalizeH="0" baseline="0" smtClean="0">
                          <a:ln>
                            <a:noFill/>
                          </a:ln>
                          <a:solidFill>
                            <a:srgbClr val="144995"/>
                          </a:solidFill>
                          <a:effectLst/>
                          <a:latin typeface="Arial" charset="0"/>
                          <a:cs typeface="Arial" charset="0"/>
                        </a:rPr>
                        <a:t>Kommunikation (emotionale Entlastung, Information)</a:t>
                      </a:r>
                    </a:p>
                    <a:p>
                      <a:pPr marL="342900" marR="0" lvl="0" indent="-342900" algn="l" defTabSz="914400" rtl="0" eaLnBrk="0" fontAlgn="base" latinLnBrk="0" hangingPunct="0">
                        <a:lnSpc>
                          <a:spcPct val="100000"/>
                        </a:lnSpc>
                        <a:spcBef>
                          <a:spcPct val="20000"/>
                        </a:spcBef>
                        <a:spcAft>
                          <a:spcPct val="0"/>
                        </a:spcAft>
                        <a:buClr>
                          <a:srgbClr val="FF7400"/>
                        </a:buClr>
                        <a:buSzTx/>
                        <a:buFont typeface="Arial" charset="0"/>
                        <a:buChar char="•"/>
                        <a:tabLst/>
                      </a:pPr>
                      <a:endParaRPr kumimoji="0" lang="de-DE" sz="2000" b="0" i="0" u="none" strike="noStrike" cap="none" normalizeH="0" baseline="0" smtClean="0">
                        <a:ln>
                          <a:noFill/>
                        </a:ln>
                        <a:solidFill>
                          <a:srgbClr val="144995"/>
                        </a:solidFill>
                        <a:effectLst/>
                        <a:latin typeface="Arial" charset="0"/>
                        <a:cs typeface="Arial" charset="0"/>
                      </a:endParaRPr>
                    </a:p>
                    <a:p>
                      <a:pPr marL="342900" marR="0" lvl="0" indent="-342900" algn="l" defTabSz="914400" rtl="0" eaLnBrk="0" fontAlgn="base" latinLnBrk="0" hangingPunct="0">
                        <a:lnSpc>
                          <a:spcPct val="100000"/>
                        </a:lnSpc>
                        <a:spcBef>
                          <a:spcPct val="20000"/>
                        </a:spcBef>
                        <a:spcAft>
                          <a:spcPct val="0"/>
                        </a:spcAft>
                        <a:buClr>
                          <a:srgbClr val="FF7400"/>
                        </a:buClr>
                        <a:buSzTx/>
                        <a:buFont typeface="Arial" charset="0"/>
                        <a:buChar char="•"/>
                        <a:tabLst/>
                      </a:pPr>
                      <a:r>
                        <a:rPr kumimoji="0" lang="de-DE" sz="2000" b="0" i="0" u="none" strike="noStrike" cap="none" normalizeH="0" baseline="0" smtClean="0">
                          <a:ln>
                            <a:noFill/>
                          </a:ln>
                          <a:solidFill>
                            <a:srgbClr val="144995"/>
                          </a:solidFill>
                          <a:effectLst/>
                          <a:latin typeface="Arial" charset="0"/>
                          <a:cs typeface="Arial" charset="0"/>
                        </a:rPr>
                        <a:t>Freiraum für (vermeintliche oder reale) Tabus im sonstigen   (elterlichen) Umfeld</a:t>
                      </a:r>
                    </a:p>
                    <a:p>
                      <a:pPr marL="342900" marR="0" lvl="0" indent="-342900" algn="l" defTabSz="914400" rtl="0" eaLnBrk="0" fontAlgn="base" latinLnBrk="0" hangingPunct="0">
                        <a:lnSpc>
                          <a:spcPct val="100000"/>
                        </a:lnSpc>
                        <a:spcBef>
                          <a:spcPct val="20000"/>
                        </a:spcBef>
                        <a:spcAft>
                          <a:spcPct val="0"/>
                        </a:spcAft>
                        <a:buClr>
                          <a:srgbClr val="FF7400"/>
                        </a:buClr>
                        <a:buSzTx/>
                        <a:buFont typeface="Arial" charset="0"/>
                        <a:buChar char="•"/>
                        <a:tabLst/>
                      </a:pPr>
                      <a:endParaRPr kumimoji="0" lang="de-DE" sz="2000" b="0" i="0" u="none" strike="noStrike" cap="none" normalizeH="0" baseline="0" smtClean="0">
                        <a:ln>
                          <a:noFill/>
                        </a:ln>
                        <a:solidFill>
                          <a:srgbClr val="144995"/>
                        </a:solidFill>
                        <a:effectLst/>
                        <a:latin typeface="Arial" charset="0"/>
                        <a:cs typeface="Arial" charset="0"/>
                      </a:endParaRPr>
                    </a:p>
                    <a:p>
                      <a:pPr marL="342900" marR="0" lvl="0" indent="-342900" algn="l" defTabSz="914400" rtl="0" eaLnBrk="0" fontAlgn="base" latinLnBrk="0" hangingPunct="0">
                        <a:lnSpc>
                          <a:spcPct val="100000"/>
                        </a:lnSpc>
                        <a:spcBef>
                          <a:spcPct val="20000"/>
                        </a:spcBef>
                        <a:spcAft>
                          <a:spcPct val="0"/>
                        </a:spcAft>
                        <a:buClr>
                          <a:srgbClr val="FF7400"/>
                        </a:buClr>
                        <a:buSzTx/>
                        <a:buFont typeface="Arial" charset="0"/>
                        <a:buChar char="•"/>
                        <a:tabLst/>
                      </a:pPr>
                      <a:r>
                        <a:rPr kumimoji="0" lang="de-DE" sz="2000" b="0" i="0" u="none" strike="noStrike" cap="none" normalizeH="0" baseline="0" smtClean="0">
                          <a:ln>
                            <a:noFill/>
                          </a:ln>
                          <a:solidFill>
                            <a:srgbClr val="144995"/>
                          </a:solidFill>
                          <a:effectLst/>
                          <a:latin typeface="Arial" charset="0"/>
                          <a:cs typeface="Arial" charset="0"/>
                        </a:rPr>
                        <a:t>Jugendkultur – hohe Verfügbarkeit – niederschwellige Hilfe</a:t>
                      </a:r>
                    </a:p>
                    <a:p>
                      <a:pPr marL="342900" marR="0" lvl="0" indent="-342900" algn="l" defTabSz="914400" rtl="0" eaLnBrk="0" fontAlgn="base" latinLnBrk="0" hangingPunct="0">
                        <a:lnSpc>
                          <a:spcPct val="100000"/>
                        </a:lnSpc>
                        <a:spcBef>
                          <a:spcPct val="20000"/>
                        </a:spcBef>
                        <a:spcAft>
                          <a:spcPct val="0"/>
                        </a:spcAft>
                        <a:buClr>
                          <a:srgbClr val="FF7400"/>
                        </a:buClr>
                        <a:buSzTx/>
                        <a:buFont typeface="Arial" charset="0"/>
                        <a:buNone/>
                        <a:tabLst/>
                      </a:pPr>
                      <a:endParaRPr kumimoji="0" lang="de-DE" sz="1800" b="0" i="0" u="none" strike="noStrike" cap="none" normalizeH="0" baseline="0" smtClean="0">
                        <a:ln>
                          <a:noFill/>
                        </a:ln>
                        <a:solidFill>
                          <a:srgbClr val="144995"/>
                        </a:solidFill>
                        <a:effectLst/>
                        <a:latin typeface="Calibri" pitchFamily="34" charset="0"/>
                        <a:cs typeface="Arial" charset="0"/>
                      </a:endParaRPr>
                    </a:p>
                    <a:p>
                      <a:pPr marL="342900" marR="0" lvl="0" indent="-342900" algn="l" defTabSz="914400" rtl="0" eaLnBrk="0" fontAlgn="base" latinLnBrk="0" hangingPunct="0">
                        <a:lnSpc>
                          <a:spcPct val="100000"/>
                        </a:lnSpc>
                        <a:spcBef>
                          <a:spcPct val="20000"/>
                        </a:spcBef>
                        <a:spcAft>
                          <a:spcPct val="0"/>
                        </a:spcAft>
                        <a:buClr>
                          <a:srgbClr val="FF7400"/>
                        </a:buClr>
                        <a:buSzTx/>
                        <a:buFont typeface="Arial" charset="0"/>
                        <a:buChar char="•"/>
                        <a:tabLst/>
                      </a:pPr>
                      <a:endParaRPr kumimoji="0" lang="de-DE" sz="1800" b="0" i="0" u="none" strike="noStrike" cap="none" normalizeH="0" baseline="0" smtClean="0">
                        <a:ln>
                          <a:noFill/>
                        </a:ln>
                        <a:solidFill>
                          <a:srgbClr val="144995"/>
                        </a:solidFill>
                        <a:effectLst/>
                        <a:latin typeface="Arial" charset="0"/>
                        <a:cs typeface="Arial" charset="0"/>
                      </a:endParaRPr>
                    </a:p>
                  </a:txBody>
                  <a:tcPr horzOverflow="overflow">
                    <a:lnL>
                      <a:noFill/>
                    </a:lnL>
                    <a:lnR>
                      <a:noFill/>
                    </a:lnR>
                    <a:lnT>
                      <a:noFill/>
                    </a:lnT>
                    <a:lnB>
                      <a:noFill/>
                    </a:lnB>
                    <a:lnTlToBr>
                      <a:noFill/>
                    </a:lnTlToBr>
                    <a:lnBlToTr>
                      <a:noFill/>
                    </a:lnBlToTr>
                    <a:noFill/>
                  </a:tcPr>
                </a:tc>
              </a:tr>
              <a:tr h="2797175">
                <a:tc>
                  <a:txBody>
                    <a:bodyPr/>
                    <a:lstStyle/>
                    <a:p>
                      <a:pPr marL="0" marR="0" lvl="0" indent="0" algn="l" defTabSz="914400" rtl="0" eaLnBrk="0" fontAlgn="base" latinLnBrk="0" hangingPunct="0">
                        <a:lnSpc>
                          <a:spcPct val="100000"/>
                        </a:lnSpc>
                        <a:spcBef>
                          <a:spcPct val="20000"/>
                        </a:spcBef>
                        <a:spcAft>
                          <a:spcPct val="0"/>
                        </a:spcAft>
                        <a:buClr>
                          <a:srgbClr val="FF7400"/>
                        </a:buClr>
                        <a:buSzTx/>
                        <a:buFont typeface="Arial" charset="0"/>
                        <a:buChar char="•"/>
                        <a:tabLst/>
                      </a:pPr>
                      <a:endParaRPr kumimoji="0" lang="de-DE" sz="1800" b="0" i="0" u="none" strike="noStrike" cap="none" normalizeH="0" baseline="0" smtClean="0">
                        <a:ln>
                          <a:noFill/>
                        </a:ln>
                        <a:solidFill>
                          <a:srgbClr val="144995"/>
                        </a:solidFill>
                        <a:effectLst/>
                        <a:latin typeface="Arial" charset="0"/>
                        <a:cs typeface="Arial" charset="0"/>
                      </a:endParaRPr>
                    </a:p>
                  </a:txBody>
                  <a:tcPr horzOverflow="overflow">
                    <a:lnL>
                      <a:noFill/>
                    </a:lnL>
                    <a:lnR>
                      <a:noFill/>
                    </a:lnR>
                    <a:lnT>
                      <a:noFill/>
                    </a:lnT>
                    <a:lnB>
                      <a:noFill/>
                    </a:lnB>
                    <a:lnTlToBr>
                      <a:noFill/>
                    </a:lnTlToBr>
                    <a:lnBlToTr>
                      <a:noFill/>
                    </a:lnBlToTr>
                    <a:noFill/>
                  </a:tcPr>
                </a:tc>
              </a:tr>
            </a:tbl>
          </a:graphicData>
        </a:graphic>
      </p:graphicFrame>
      <p:sp>
        <p:nvSpPr>
          <p:cNvPr id="43013" name="AutoShape 14" descr="Bildergebnis für bild Suizidforum"/>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de-DE" b="0"/>
          </a:p>
        </p:txBody>
      </p:sp>
      <p:sp>
        <p:nvSpPr>
          <p:cNvPr id="43014" name="AutoShape 16" descr="Bildergebnis für bild Suizidforum"/>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de-DE" b="0"/>
          </a:p>
        </p:txBody>
      </p:sp>
      <p:sp>
        <p:nvSpPr>
          <p:cNvPr id="43015" name="AutoShape 18" descr="Bildergebnis für bild Suizidforum"/>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de-DE" b="0"/>
          </a:p>
        </p:txBody>
      </p:sp>
      <p:sp>
        <p:nvSpPr>
          <p:cNvPr id="43016" name="AutoShape 20" descr="Bildergebnis für suizid bilder"/>
          <p:cNvSpPr>
            <a:spLocks noChangeAspect="1" noChangeArrowheads="1"/>
          </p:cNvSpPr>
          <p:nvPr/>
        </p:nvSpPr>
        <p:spPr bwMode="auto">
          <a:xfrm>
            <a:off x="3767138" y="2847975"/>
            <a:ext cx="1609725" cy="1162050"/>
          </a:xfrm>
          <a:prstGeom prst="rect">
            <a:avLst/>
          </a:prstGeom>
          <a:noFill/>
          <a:ln w="9525">
            <a:noFill/>
            <a:miter lim="800000"/>
            <a:headEnd/>
            <a:tailEnd/>
          </a:ln>
        </p:spPr>
        <p:txBody>
          <a:bodyPr/>
          <a:lstStyle/>
          <a:p>
            <a:endParaRPr lang="de-DE" b="0"/>
          </a:p>
        </p:txBody>
      </p:sp>
      <p:sp>
        <p:nvSpPr>
          <p:cNvPr id="43017" name="AutoShape 22" descr="Bildergebnis für suizid bilder"/>
          <p:cNvSpPr>
            <a:spLocks noChangeAspect="1" noChangeArrowheads="1"/>
          </p:cNvSpPr>
          <p:nvPr/>
        </p:nvSpPr>
        <p:spPr bwMode="auto">
          <a:xfrm>
            <a:off x="3767138" y="2847975"/>
            <a:ext cx="1609725" cy="1162050"/>
          </a:xfrm>
          <a:prstGeom prst="rect">
            <a:avLst/>
          </a:prstGeom>
          <a:noFill/>
          <a:ln w="9525">
            <a:noFill/>
            <a:miter lim="800000"/>
            <a:headEnd/>
            <a:tailEnd/>
          </a:ln>
        </p:spPr>
        <p:txBody>
          <a:bodyPr/>
          <a:lstStyle/>
          <a:p>
            <a:endParaRPr lang="de-DE" b="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p:txBody>
          <a:bodyPr/>
          <a:lstStyle/>
          <a:p>
            <a:pPr algn="ctr"/>
            <a:r>
              <a:rPr lang="de-DE" b="1" smtClean="0">
                <a:latin typeface="Frutiger LT Com 55 Roman"/>
              </a:rPr>
              <a:t>Internet -</a:t>
            </a:r>
          </a:p>
        </p:txBody>
      </p:sp>
      <p:sp>
        <p:nvSpPr>
          <p:cNvPr id="44034" name="Rectangle 3"/>
          <p:cNvSpPr>
            <a:spLocks noGrp="1"/>
          </p:cNvSpPr>
          <p:nvPr>
            <p:ph type="body" idx="1"/>
          </p:nvPr>
        </p:nvSpPr>
        <p:spPr>
          <a:xfrm>
            <a:off x="250825" y="2060575"/>
            <a:ext cx="8713788" cy="4525963"/>
          </a:xfrm>
        </p:spPr>
        <p:txBody>
          <a:bodyPr/>
          <a:lstStyle/>
          <a:p>
            <a:r>
              <a:rPr lang="de-DE" smtClean="0">
                <a:latin typeface="Arial" charset="0"/>
                <a:cs typeface="Arial" charset="0"/>
              </a:rPr>
              <a:t>Triggerung/Anregung</a:t>
            </a:r>
          </a:p>
          <a:p>
            <a:r>
              <a:rPr lang="de-DE" smtClean="0">
                <a:latin typeface="Arial" charset="0"/>
                <a:cs typeface="Arial" charset="0"/>
              </a:rPr>
              <a:t>Methodenaustausch/“Perfektionierung“</a:t>
            </a:r>
          </a:p>
          <a:p>
            <a:r>
              <a:rPr lang="de-DE" smtClean="0">
                <a:latin typeface="Arial" charset="0"/>
                <a:cs typeface="Arial" charset="0"/>
              </a:rPr>
              <a:t>Verabredung zum gemeinsamen Suizid</a:t>
            </a:r>
          </a:p>
          <a:p>
            <a:r>
              <a:rPr lang="de-DE" smtClean="0">
                <a:latin typeface="Arial" charset="0"/>
                <a:cs typeface="Arial" charset="0"/>
              </a:rPr>
              <a:t>Beispiel: private Websites</a:t>
            </a:r>
          </a:p>
          <a:p>
            <a:endParaRPr lang="de-DE" sz="1800" smtClean="0">
              <a:latin typeface="Arial" charset="0"/>
              <a:cs typeface="Arial" charset="0"/>
            </a:endParaRPr>
          </a:p>
          <a:p>
            <a:endParaRPr lang="de-DE" sz="1800" smtClean="0">
              <a:latin typeface="Arial" charset="0"/>
              <a:cs typeface="Arial" charset="0"/>
            </a:endParaRPr>
          </a:p>
          <a:p>
            <a:endParaRPr lang="de-DE" sz="1800" smtClean="0">
              <a:latin typeface="Arial" charset="0"/>
              <a:cs typeface="Arial" charset="0"/>
            </a:endParaRPr>
          </a:p>
          <a:p>
            <a:endParaRPr lang="de-DE" sz="1800" b="1" smtClean="0">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algn="ctr"/>
            <a:r>
              <a:rPr lang="de-DE" b="1" smtClean="0">
                <a:latin typeface="Arial" charset="0"/>
                <a:cs typeface="Arial" charset="0"/>
              </a:rPr>
              <a:t>Fragen</a:t>
            </a:r>
            <a:endParaRPr lang="de-DE" b="1" smtClean="0">
              <a:latin typeface="Frutiger LT Com 55 Roman"/>
            </a:endParaRPr>
          </a:p>
        </p:txBody>
      </p:sp>
      <p:sp>
        <p:nvSpPr>
          <p:cNvPr id="17410" name="Rectangle 3"/>
          <p:cNvSpPr>
            <a:spLocks noGrp="1"/>
          </p:cNvSpPr>
          <p:nvPr>
            <p:ph type="body" idx="1"/>
          </p:nvPr>
        </p:nvSpPr>
        <p:spPr>
          <a:xfrm>
            <a:off x="900113" y="1916113"/>
            <a:ext cx="8713787" cy="4525962"/>
          </a:xfrm>
        </p:spPr>
        <p:txBody>
          <a:bodyPr/>
          <a:lstStyle/>
          <a:p>
            <a:r>
              <a:rPr lang="de-DE" smtClean="0">
                <a:latin typeface="Arial" charset="0"/>
                <a:cs typeface="Arial" charset="0"/>
              </a:rPr>
              <a:t>Einzelfälle?</a:t>
            </a:r>
          </a:p>
          <a:p>
            <a:r>
              <a:rPr lang="de-DE" smtClean="0">
                <a:latin typeface="Arial" charset="0"/>
                <a:cs typeface="Arial" charset="0"/>
              </a:rPr>
              <a:t>Ubiquitär vorhanden?</a:t>
            </a:r>
          </a:p>
          <a:p>
            <a:r>
              <a:rPr lang="de-DE" smtClean="0">
                <a:latin typeface="Arial" charset="0"/>
                <a:cs typeface="Arial" charset="0"/>
              </a:rPr>
              <a:t>Nur Suizident betroffen?</a:t>
            </a:r>
          </a:p>
          <a:p>
            <a:endParaRPr lang="de-DE" smtClean="0">
              <a:latin typeface="Arial" charset="0"/>
              <a:cs typeface="Arial" charset="0"/>
            </a:endParaRPr>
          </a:p>
          <a:p>
            <a:endParaRPr lang="de-DE" smtClean="0">
              <a:latin typeface="Arial" charset="0"/>
              <a:cs typeface="Arial" charset="0"/>
            </a:endParaRPr>
          </a:p>
          <a:p>
            <a:r>
              <a:rPr lang="de-DE" b="1" smtClean="0">
                <a:latin typeface="Arial" charset="0"/>
                <a:cs typeface="Arial" charset="0"/>
              </a:rPr>
              <a:t>Warum bringe ich mich (nicht) um???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780928"/>
            <a:ext cx="8712200" cy="576262"/>
          </a:xfrm>
        </p:spPr>
        <p:txBody>
          <a:bodyPr/>
          <a:lstStyle/>
          <a:p>
            <a:pPr algn="ctr"/>
            <a:r>
              <a:rPr lang="de-DE" b="1" dirty="0" smtClean="0"/>
              <a:t>Ist eine suizidale Entwicklung vorherseh- /beeinflussbar ?</a:t>
            </a:r>
            <a:endParaRPr lang="de-DE" b="1" dirty="0"/>
          </a:p>
        </p:txBody>
      </p:sp>
      <p:sp>
        <p:nvSpPr>
          <p:cNvPr id="3" name="Inhaltsplatzhalter 2"/>
          <p:cNvSpPr>
            <a:spLocks noGrp="1"/>
          </p:cNvSpPr>
          <p:nvPr>
            <p:ph idx="1"/>
          </p:nvPr>
        </p:nvSpPr>
        <p:spPr>
          <a:xfrm>
            <a:off x="251520" y="3717032"/>
            <a:ext cx="8713787" cy="4525963"/>
          </a:xfrm>
        </p:spPr>
        <p:txBody>
          <a:bodyPr/>
          <a:lstStyle/>
          <a:p>
            <a:endParaRPr lang="de-DE" dirty="0"/>
          </a:p>
        </p:txBody>
      </p:sp>
      <p:sp>
        <p:nvSpPr>
          <p:cNvPr id="4" name="Datumsplatzhalter 3"/>
          <p:cNvSpPr>
            <a:spLocks noGrp="1"/>
          </p:cNvSpPr>
          <p:nvPr>
            <p:ph type="dt" sz="half" idx="10"/>
          </p:nvPr>
        </p:nvSpPr>
        <p:spPr/>
        <p:txBody>
          <a:bodyPr/>
          <a:lstStyle/>
          <a:p>
            <a:pPr>
              <a:defRPr/>
            </a:pPr>
            <a:endParaRPr lang="de-DE" dirty="0"/>
          </a:p>
        </p:txBody>
      </p:sp>
      <p:sp>
        <p:nvSpPr>
          <p:cNvPr id="5" name="Fußzeilenplatzhalter 4"/>
          <p:cNvSpPr>
            <a:spLocks noGrp="1"/>
          </p:cNvSpPr>
          <p:nvPr>
            <p:ph type="ftr" sz="quarter" idx="11"/>
          </p:nvPr>
        </p:nvSpPr>
        <p:spPr/>
        <p:txBody>
          <a:bodyPr/>
          <a:lstStyle/>
          <a:p>
            <a:pPr>
              <a:defRPr/>
            </a:pPr>
            <a:endParaRPr lang="de-DE" dirty="0"/>
          </a:p>
        </p:txBody>
      </p:sp>
      <p:sp>
        <p:nvSpPr>
          <p:cNvPr id="6" name="Foliennummernplatzhalter 5"/>
          <p:cNvSpPr>
            <a:spLocks noGrp="1"/>
          </p:cNvSpPr>
          <p:nvPr>
            <p:ph type="sldNum" sz="quarter" idx="12"/>
          </p:nvPr>
        </p:nvSpPr>
        <p:spPr/>
        <p:txBody>
          <a:bodyPr/>
          <a:lstStyle/>
          <a:p>
            <a:pPr>
              <a:defRPr/>
            </a:pPr>
            <a:fld id="{DC4DE2F7-CB91-47D3-98D2-F3ACD9D9C0BD}" type="slidenum">
              <a:rPr lang="de-DE" smtClean="0"/>
              <a:pPr>
                <a:defRPr/>
              </a:pPr>
              <a:t>30</a:t>
            </a:fld>
            <a:endParaRPr lang="de-DE" dirty="0"/>
          </a:p>
        </p:txBody>
      </p:sp>
    </p:spTree>
    <p:extLst>
      <p:ext uri="{BB962C8B-B14F-4D97-AF65-F5344CB8AC3E}">
        <p14:creationId xmlns:p14="http://schemas.microsoft.com/office/powerpoint/2010/main" val="23706551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p:nvPr>
        </p:nvSpPr>
        <p:spPr/>
        <p:txBody>
          <a:bodyPr/>
          <a:lstStyle/>
          <a:p>
            <a:pPr algn="ctr"/>
            <a:r>
              <a:rPr lang="de-DE" b="1" dirty="0" smtClean="0">
                <a:latin typeface="Frutiger LT Com 55 Roman"/>
              </a:rPr>
              <a:t>Stadien der suizidalen Entwicklung </a:t>
            </a:r>
            <a:r>
              <a:rPr lang="de-DE" sz="800" dirty="0" smtClean="0">
                <a:latin typeface="Frutiger LT Com 55 Roman"/>
              </a:rPr>
              <a:t>(</a:t>
            </a:r>
            <a:r>
              <a:rPr lang="de-DE" sz="800" dirty="0" err="1" smtClean="0">
                <a:latin typeface="Frutiger LT Com 55 Roman"/>
              </a:rPr>
              <a:t>Pöldinger</a:t>
            </a:r>
            <a:r>
              <a:rPr lang="de-DE" sz="800" dirty="0" smtClean="0">
                <a:latin typeface="Frutiger LT Com 55 Roman"/>
              </a:rPr>
              <a:t>, 1968)</a:t>
            </a:r>
            <a:endParaRPr lang="de-DE" dirty="0" smtClean="0">
              <a:latin typeface="Frutiger LT Com 55 Roman"/>
            </a:endParaRPr>
          </a:p>
        </p:txBody>
      </p:sp>
      <p:sp>
        <p:nvSpPr>
          <p:cNvPr id="45058" name="Rectangle 3"/>
          <p:cNvSpPr>
            <a:spLocks noGrp="1"/>
          </p:cNvSpPr>
          <p:nvPr>
            <p:ph type="body" idx="1"/>
          </p:nvPr>
        </p:nvSpPr>
        <p:spPr/>
        <p:txBody>
          <a:bodyPr/>
          <a:lstStyle/>
          <a:p>
            <a:r>
              <a:rPr lang="de-DE" smtClean="0">
                <a:latin typeface="Arial" charset="0"/>
                <a:cs typeface="Arial" charset="0"/>
              </a:rPr>
              <a:t>Erwägung (Suizid wird in Betracht gezogen)</a:t>
            </a:r>
          </a:p>
          <a:p>
            <a:pPr>
              <a:buFont typeface="Arial" charset="0"/>
              <a:buNone/>
            </a:pPr>
            <a:r>
              <a:rPr lang="de-DE" smtClean="0">
                <a:latin typeface="Arial" charset="0"/>
                <a:cs typeface="Arial" charset="0"/>
              </a:rPr>
              <a:t>	- suggestive Momente (Fernsehen, Literatur, Bekannte, Chatforen im </a:t>
            </a:r>
          </a:p>
          <a:p>
            <a:pPr>
              <a:buFont typeface="Arial" charset="0"/>
              <a:buNone/>
            </a:pPr>
            <a:r>
              <a:rPr lang="de-DE" smtClean="0">
                <a:latin typeface="Arial" charset="0"/>
                <a:cs typeface="Arial" charset="0"/>
              </a:rPr>
              <a:t>       Internet, Suizide in Familie…)</a:t>
            </a:r>
          </a:p>
          <a:p>
            <a:pPr>
              <a:buFont typeface="Arial" charset="0"/>
              <a:buNone/>
            </a:pPr>
            <a:r>
              <a:rPr lang="de-DE" smtClean="0">
                <a:latin typeface="Arial" charset="0"/>
                <a:cs typeface="Arial" charset="0"/>
              </a:rPr>
              <a:t>	- nach innen gerichtete Aggression</a:t>
            </a:r>
          </a:p>
          <a:p>
            <a:endParaRPr lang="de-DE" smtClean="0">
              <a:latin typeface="Arial" charset="0"/>
              <a:cs typeface="Arial" charset="0"/>
            </a:endParaRPr>
          </a:p>
          <a:p>
            <a:r>
              <a:rPr lang="de-DE" smtClean="0">
                <a:latin typeface="Arial" charset="0"/>
                <a:cs typeface="Arial" charset="0"/>
              </a:rPr>
              <a:t>Ambivalenz (Kampf zwischen Selbsterhaltung und Selbstzerstörung)</a:t>
            </a:r>
          </a:p>
          <a:p>
            <a:pPr>
              <a:buFont typeface="Arial" charset="0"/>
              <a:buNone/>
            </a:pPr>
            <a:r>
              <a:rPr lang="de-DE" smtClean="0">
                <a:latin typeface="Arial" charset="0"/>
                <a:cs typeface="Arial" charset="0"/>
              </a:rPr>
              <a:t>	- Intervention möglich</a:t>
            </a:r>
          </a:p>
          <a:p>
            <a:pPr>
              <a:buFont typeface="Arial" charset="0"/>
              <a:buNone/>
            </a:pPr>
            <a:r>
              <a:rPr lang="de-DE" smtClean="0">
                <a:latin typeface="Arial" charset="0"/>
                <a:cs typeface="Arial" charset="0"/>
              </a:rPr>
              <a:t>	- Hilferufe, Suizidandeutungen bis direkte Ankündigungen </a:t>
            </a:r>
          </a:p>
          <a:p>
            <a:pPr>
              <a:buFont typeface="Arial" charset="0"/>
              <a:buNone/>
            </a:pPr>
            <a:r>
              <a:rPr lang="de-DE" smtClean="0">
                <a:latin typeface="Arial" charset="0"/>
                <a:cs typeface="Arial" charset="0"/>
              </a:rPr>
              <a:t>	- Kontaktsuche (Appelle müssen ernstgenommen werden)</a:t>
            </a:r>
          </a:p>
          <a:p>
            <a:endParaRPr lang="de-DE" sz="1800" b="1" smtClean="0">
              <a:latin typeface="Arial" charset="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p:nvPr>
        </p:nvSpPr>
        <p:spPr/>
        <p:txBody>
          <a:bodyPr/>
          <a:lstStyle/>
          <a:p>
            <a:pPr algn="ctr"/>
            <a:r>
              <a:rPr lang="de-DE" b="1" dirty="0" smtClean="0">
                <a:latin typeface="Frutiger LT Com 55 Roman"/>
              </a:rPr>
              <a:t>Stadien der suizidalen Entwicklung </a:t>
            </a:r>
            <a:r>
              <a:rPr lang="de-DE" sz="800" dirty="0" smtClean="0">
                <a:latin typeface="Frutiger LT Com 55 Roman"/>
              </a:rPr>
              <a:t>(</a:t>
            </a:r>
            <a:r>
              <a:rPr lang="de-DE" sz="800" dirty="0" err="1" smtClean="0">
                <a:latin typeface="Frutiger LT Com 55 Roman"/>
              </a:rPr>
              <a:t>Pöldinger</a:t>
            </a:r>
            <a:r>
              <a:rPr lang="de-DE" sz="800" dirty="0" smtClean="0">
                <a:latin typeface="Frutiger LT Com 55 Roman"/>
              </a:rPr>
              <a:t>, 1968)</a:t>
            </a:r>
            <a:endParaRPr lang="de-DE" dirty="0" smtClean="0">
              <a:latin typeface="Frutiger LT Com 55 Roman"/>
            </a:endParaRPr>
          </a:p>
        </p:txBody>
      </p:sp>
      <p:sp>
        <p:nvSpPr>
          <p:cNvPr id="22530" name="Rectangle 3"/>
          <p:cNvSpPr>
            <a:spLocks noGrp="1"/>
          </p:cNvSpPr>
          <p:nvPr>
            <p:ph type="body" idx="1"/>
          </p:nvPr>
        </p:nvSpPr>
        <p:spPr/>
        <p:txBody>
          <a:bodyPr/>
          <a:lstStyle/>
          <a:p>
            <a:pPr>
              <a:defRPr/>
            </a:pPr>
            <a:r>
              <a:rPr lang="de-DE" dirty="0" smtClean="0">
                <a:latin typeface="Arial" charset="0"/>
                <a:cs typeface="Arial" charset="0"/>
              </a:rPr>
              <a:t>Entschluss</a:t>
            </a:r>
          </a:p>
          <a:p>
            <a:pPr lvl="1">
              <a:buFont typeface="Symbol" panose="05050102010706020507" pitchFamily="18" charset="2"/>
              <a:buChar char="-"/>
              <a:defRPr/>
            </a:pPr>
            <a:r>
              <a:rPr lang="de-DE" sz="2000" dirty="0">
                <a:solidFill>
                  <a:srgbClr val="144995"/>
                </a:solidFill>
                <a:latin typeface="Arial" charset="0"/>
              </a:rPr>
              <a:t>höchstens indirekte </a:t>
            </a:r>
            <a:r>
              <a:rPr lang="de-DE" sz="2000" dirty="0" smtClean="0">
                <a:solidFill>
                  <a:srgbClr val="144995"/>
                </a:solidFill>
                <a:latin typeface="Arial" charset="0"/>
              </a:rPr>
              <a:t>Suizidankündigung</a:t>
            </a:r>
            <a:r>
              <a:rPr lang="de-DE" sz="2000" dirty="0">
                <a:solidFill>
                  <a:srgbClr val="144995"/>
                </a:solidFill>
                <a:latin typeface="Arial" charset="0"/>
              </a:rPr>
              <a:t>, oft scheinbar ruhig, gelassen </a:t>
            </a:r>
            <a:r>
              <a:rPr lang="de-DE" sz="2000" dirty="0" smtClean="0">
                <a:solidFill>
                  <a:srgbClr val="144995"/>
                </a:solidFill>
                <a:latin typeface="Arial" charset="0"/>
              </a:rPr>
              <a:t> (scheinbare Besserung)</a:t>
            </a:r>
            <a:endParaRPr lang="de-DE" sz="2000" dirty="0">
              <a:solidFill>
                <a:srgbClr val="144995"/>
              </a:solidFill>
              <a:latin typeface="Arial" charset="0"/>
            </a:endParaRPr>
          </a:p>
          <a:p>
            <a:pPr lvl="1">
              <a:buFont typeface="Symbol" panose="05050102010706020507" pitchFamily="18" charset="2"/>
              <a:buChar char="-"/>
              <a:defRPr/>
            </a:pPr>
            <a:r>
              <a:rPr lang="de-DE" sz="2000" dirty="0" smtClean="0">
                <a:solidFill>
                  <a:srgbClr val="144995"/>
                </a:solidFill>
                <a:latin typeface="Arial" charset="0"/>
              </a:rPr>
              <a:t>“Ruhe vor dem Sturm“</a:t>
            </a:r>
          </a:p>
          <a:p>
            <a:pPr lvl="1">
              <a:buFont typeface="Symbol" panose="05050102010706020507" pitchFamily="18" charset="2"/>
              <a:buChar char="-"/>
              <a:defRPr/>
            </a:pPr>
            <a:r>
              <a:rPr lang="de-DE" sz="2000" dirty="0" smtClean="0">
                <a:solidFill>
                  <a:srgbClr val="144995"/>
                </a:solidFill>
                <a:latin typeface="Arial" charset="0"/>
              </a:rPr>
              <a:t>Vorbereitungshandlungen (Tabletten sammeln etc.)</a:t>
            </a:r>
          </a:p>
          <a:p>
            <a:pPr lvl="1">
              <a:buFont typeface="Arial" panose="020B0604020202020204" pitchFamily="34" charset="0"/>
              <a:buChar char="•"/>
              <a:defRPr/>
            </a:pPr>
            <a:endParaRPr lang="de-DE" sz="2000" dirty="0" smtClean="0">
              <a:solidFill>
                <a:srgbClr val="144995"/>
              </a:solidFill>
              <a:latin typeface="Arial" charset="0"/>
            </a:endParaRPr>
          </a:p>
          <a:p>
            <a:pPr marL="0" indent="0">
              <a:buFont typeface="Arial" charset="0"/>
              <a:buNone/>
              <a:defRPr/>
            </a:pPr>
            <a:endParaRPr lang="de-DE" sz="1800" dirty="0" smtClean="0">
              <a:latin typeface="Arial" charset="0"/>
              <a:cs typeface="Arial" charset="0"/>
            </a:endParaRPr>
          </a:p>
          <a:p>
            <a:pPr lvl="1">
              <a:defRPr/>
            </a:pPr>
            <a:endParaRPr lang="de-DE" sz="2600" dirty="0" smtClean="0">
              <a:latin typeface="Arial" charset="0"/>
            </a:endParaRPr>
          </a:p>
          <a:p>
            <a:pPr>
              <a:defRPr/>
            </a:pPr>
            <a:endParaRPr lang="de-DE" sz="1800" b="1"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el 1"/>
          <p:cNvSpPr>
            <a:spLocks noGrp="1"/>
          </p:cNvSpPr>
          <p:nvPr>
            <p:ph type="title"/>
          </p:nvPr>
        </p:nvSpPr>
        <p:spPr>
          <a:xfrm>
            <a:off x="250825" y="2565400"/>
            <a:ext cx="8712200" cy="576263"/>
          </a:xfrm>
        </p:spPr>
        <p:txBody>
          <a:bodyPr/>
          <a:lstStyle/>
          <a:p>
            <a:pPr algn="ctr"/>
            <a:r>
              <a:rPr lang="el-GR" b="1" dirty="0" smtClean="0">
                <a:latin typeface="Frutiger LT Com 55 Roman"/>
              </a:rPr>
              <a:t>Σ</a:t>
            </a:r>
            <a:r>
              <a:rPr lang="de-DE" b="1" dirty="0" smtClean="0">
                <a:latin typeface="Frutiger LT Com 55 Roman"/>
              </a:rPr>
              <a:t> </a:t>
            </a:r>
            <a:br>
              <a:rPr lang="de-DE" b="1" dirty="0" smtClean="0">
                <a:latin typeface="Frutiger LT Com 55 Roman"/>
              </a:rPr>
            </a:br>
            <a:r>
              <a:rPr lang="de-DE" b="1" dirty="0">
                <a:latin typeface="Frutiger LT Com 55 Roman"/>
              </a:rPr>
              <a:t/>
            </a:r>
            <a:br>
              <a:rPr lang="de-DE" b="1" dirty="0">
                <a:latin typeface="Frutiger LT Com 55 Roman"/>
              </a:rPr>
            </a:br>
            <a:r>
              <a:rPr lang="de-DE" b="1" dirty="0" smtClean="0">
                <a:latin typeface="Frutiger LT Com 55 Roman"/>
              </a:rPr>
              <a:t>Mythen vs. Fakten</a:t>
            </a:r>
          </a:p>
        </p:txBody>
      </p:sp>
      <p:sp>
        <p:nvSpPr>
          <p:cNvPr id="47106" name="Inhaltsplatzhalter 2"/>
          <p:cNvSpPr>
            <a:spLocks noGrp="1"/>
          </p:cNvSpPr>
          <p:nvPr>
            <p:ph idx="1"/>
          </p:nvPr>
        </p:nvSpPr>
        <p:spPr>
          <a:xfrm>
            <a:off x="251520" y="3356992"/>
            <a:ext cx="8713787" cy="4525963"/>
          </a:xfrm>
        </p:spPr>
        <p:txBody>
          <a:bodyPr/>
          <a:lstStyle/>
          <a:p>
            <a:endParaRPr lang="de-DE" dirty="0" smtClean="0">
              <a:latin typeface="Arial" charset="0"/>
              <a:cs typeface="Arial" charset="0"/>
            </a:endParaRPr>
          </a:p>
        </p:txBody>
      </p:sp>
      <p:sp>
        <p:nvSpPr>
          <p:cNvPr id="4" name="Datumsplatzhalter 3"/>
          <p:cNvSpPr>
            <a:spLocks noGrp="1"/>
          </p:cNvSpPr>
          <p:nvPr>
            <p:ph type="dt" sz="quarter" idx="10"/>
          </p:nvPr>
        </p:nvSpPr>
        <p:spPr/>
        <p:txBody>
          <a:bodyPr wrap="square" numCol="1" anchorCtr="0" compatLnSpc="1">
            <a:prstTxWarp prst="textNoShape">
              <a:avLst/>
            </a:prstTxWarp>
          </a:bodyPr>
          <a:lstStyle/>
          <a:p>
            <a:pPr fontAlgn="base">
              <a:spcBef>
                <a:spcPct val="0"/>
              </a:spcBef>
              <a:spcAft>
                <a:spcPct val="0"/>
              </a:spcAft>
            </a:pPr>
            <a:endParaRPr lang="de-DE" smtClean="0">
              <a:latin typeface="Frutiger LT Com 55 Roman"/>
              <a:cs typeface="Arial" charset="0"/>
            </a:endParaRPr>
          </a:p>
        </p:txBody>
      </p:sp>
      <p:sp>
        <p:nvSpPr>
          <p:cNvPr id="5" name="Fußzeilenplatzhalter 4"/>
          <p:cNvSpPr>
            <a:spLocks noGrp="1"/>
          </p:cNvSpPr>
          <p:nvPr>
            <p:ph type="ftr" sz="quarter" idx="11"/>
          </p:nvPr>
        </p:nvSpPr>
        <p:spPr/>
        <p:txBody>
          <a:bodyPr/>
          <a:lstStyle/>
          <a:p>
            <a:pPr>
              <a:defRPr/>
            </a:pPr>
            <a:endParaRPr lang="de-DE" dirty="0"/>
          </a:p>
        </p:txBody>
      </p:sp>
      <p:sp>
        <p:nvSpPr>
          <p:cNvPr id="47109" name="Foliennummernplatzhalt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24DDDAF1-3ED9-41E5-817C-02058FA3EB1C}" type="slidenum">
              <a:rPr lang="de-DE" smtClean="0">
                <a:latin typeface="Frutiger LT Com 55 Roman"/>
                <a:cs typeface="Arial" charset="0"/>
              </a:rPr>
              <a:pPr fontAlgn="base">
                <a:spcBef>
                  <a:spcPct val="0"/>
                </a:spcBef>
                <a:spcAft>
                  <a:spcPct val="0"/>
                </a:spcAft>
              </a:pPr>
              <a:t>33</a:t>
            </a:fld>
            <a:endParaRPr lang="de-DE" smtClean="0">
              <a:latin typeface="Frutiger LT Com 55 Roman"/>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el 1"/>
          <p:cNvSpPr>
            <a:spLocks noGrp="1"/>
          </p:cNvSpPr>
          <p:nvPr>
            <p:ph type="title"/>
          </p:nvPr>
        </p:nvSpPr>
        <p:spPr/>
        <p:txBody>
          <a:bodyPr/>
          <a:lstStyle/>
          <a:p>
            <a:pPr algn="ctr"/>
            <a:r>
              <a:rPr lang="de-DE" altLang="de-DE" b="1" smtClean="0">
                <a:latin typeface="Frutiger LT Com 55 Roman"/>
              </a:rPr>
              <a:t>Mythen und Fakten</a:t>
            </a:r>
          </a:p>
        </p:txBody>
      </p:sp>
      <p:sp>
        <p:nvSpPr>
          <p:cNvPr id="13315" name="Inhaltsplatzhalter 2"/>
          <p:cNvSpPr>
            <a:spLocks noGrp="1"/>
          </p:cNvSpPr>
          <p:nvPr>
            <p:ph idx="1"/>
          </p:nvPr>
        </p:nvSpPr>
        <p:spPr>
          <a:xfrm>
            <a:off x="179388" y="1484313"/>
            <a:ext cx="8713787" cy="4968875"/>
          </a:xfrm>
        </p:spPr>
        <p:txBody>
          <a:bodyPr>
            <a:normAutofit lnSpcReduction="10000"/>
          </a:bodyPr>
          <a:lstStyle/>
          <a:p>
            <a:pPr>
              <a:defRPr/>
            </a:pPr>
            <a:r>
              <a:rPr lang="de-DE" altLang="de-DE" dirty="0" smtClean="0">
                <a:solidFill>
                  <a:srgbClr val="0066CC"/>
                </a:solidFill>
              </a:rPr>
              <a:t>Wer vom Suizid redet, wird es letztendlich doch nicht tun </a:t>
            </a:r>
            <a:r>
              <a:rPr lang="de-DE" altLang="de-DE" dirty="0" smtClean="0"/>
              <a:t>- 80 % sprechen unmissverständlich über ihre Absichten bzw. kündigen ihren Suizid an</a:t>
            </a:r>
          </a:p>
          <a:p>
            <a:pPr>
              <a:defRPr/>
            </a:pPr>
            <a:endParaRPr lang="de-DE" altLang="de-DE" dirty="0" smtClean="0"/>
          </a:p>
          <a:p>
            <a:pPr>
              <a:defRPr/>
            </a:pPr>
            <a:r>
              <a:rPr lang="de-DE" altLang="de-DE" dirty="0">
                <a:solidFill>
                  <a:srgbClr val="0066CC"/>
                </a:solidFill>
              </a:rPr>
              <a:t>Suizid geschieht ohne </a:t>
            </a:r>
            <a:r>
              <a:rPr lang="de-DE" altLang="de-DE" dirty="0" smtClean="0">
                <a:solidFill>
                  <a:srgbClr val="0066CC"/>
                </a:solidFill>
              </a:rPr>
              <a:t>Vorzeichen</a:t>
            </a:r>
            <a:r>
              <a:rPr lang="de-DE" altLang="de-DE" dirty="0" smtClean="0"/>
              <a:t> - i.d.R</a:t>
            </a:r>
            <a:r>
              <a:rPr lang="de-DE" altLang="de-DE" dirty="0"/>
              <a:t>. Ankündigung erfolgt durch unmissverständliche Zeichen oder </a:t>
            </a:r>
            <a:r>
              <a:rPr lang="de-DE" altLang="de-DE" dirty="0" smtClean="0"/>
              <a:t>Handlungen</a:t>
            </a:r>
          </a:p>
          <a:p>
            <a:pPr>
              <a:defRPr/>
            </a:pPr>
            <a:endParaRPr lang="de-DE" altLang="de-DE" dirty="0" smtClean="0">
              <a:solidFill>
                <a:srgbClr val="0066CC"/>
              </a:solidFill>
            </a:endParaRPr>
          </a:p>
          <a:p>
            <a:pPr>
              <a:defRPr/>
            </a:pPr>
            <a:r>
              <a:rPr lang="de-DE" altLang="de-DE" dirty="0" smtClean="0">
                <a:solidFill>
                  <a:srgbClr val="0066CC"/>
                </a:solidFill>
              </a:rPr>
              <a:t>Wer </a:t>
            </a:r>
            <a:r>
              <a:rPr lang="de-DE" altLang="de-DE" dirty="0">
                <a:solidFill>
                  <a:srgbClr val="0066CC"/>
                </a:solidFill>
              </a:rPr>
              <a:t>an Suizid denkt, will sich nicht unbedingt das Leben </a:t>
            </a:r>
            <a:r>
              <a:rPr lang="de-DE" altLang="de-DE" dirty="0" smtClean="0">
                <a:solidFill>
                  <a:srgbClr val="0066CC"/>
                </a:solidFill>
              </a:rPr>
              <a:t>nehmen </a:t>
            </a:r>
            <a:r>
              <a:rPr lang="de-DE" altLang="de-DE" dirty="0" smtClean="0"/>
              <a:t>- </a:t>
            </a:r>
            <a:r>
              <a:rPr lang="de-DE" altLang="de-DE" dirty="0"/>
              <a:t>Schwanken zwischen Lebenswunsch und Todessehnsucht </a:t>
            </a:r>
          </a:p>
          <a:p>
            <a:pPr>
              <a:defRPr/>
            </a:pPr>
            <a:endParaRPr lang="de-DE" altLang="de-DE" dirty="0" smtClean="0">
              <a:solidFill>
                <a:srgbClr val="0066CC"/>
              </a:solidFill>
            </a:endParaRPr>
          </a:p>
          <a:p>
            <a:pPr>
              <a:defRPr/>
            </a:pPr>
            <a:r>
              <a:rPr lang="de-DE" altLang="de-DE" dirty="0" smtClean="0">
                <a:solidFill>
                  <a:srgbClr val="0066CC"/>
                </a:solidFill>
              </a:rPr>
              <a:t>Spricht </a:t>
            </a:r>
            <a:r>
              <a:rPr lang="de-DE" altLang="de-DE" dirty="0">
                <a:solidFill>
                  <a:srgbClr val="0066CC"/>
                </a:solidFill>
              </a:rPr>
              <a:t>man jemanden auf den Suizid(versuch) an, bringt man ihn erst auf die Idee, sich </a:t>
            </a:r>
            <a:r>
              <a:rPr lang="de-DE" altLang="de-DE" dirty="0" smtClean="0">
                <a:solidFill>
                  <a:srgbClr val="0066CC"/>
                </a:solidFill>
              </a:rPr>
              <a:t>umzubringen</a:t>
            </a:r>
            <a:r>
              <a:rPr lang="de-DE" altLang="de-DE" dirty="0" smtClean="0"/>
              <a:t> - </a:t>
            </a:r>
            <a:r>
              <a:rPr lang="de-DE" altLang="de-DE" dirty="0"/>
              <a:t>Über Suizidgedanken zu sprechen bedeutet i.d.R. </a:t>
            </a:r>
            <a:r>
              <a:rPr lang="de-DE" altLang="de-DE" dirty="0" smtClean="0"/>
              <a:t>Entlastung</a:t>
            </a:r>
            <a:endParaRPr lang="de-DE" altLang="de-DE" dirty="0"/>
          </a:p>
          <a:p>
            <a:pPr>
              <a:defRPr/>
            </a:pPr>
            <a:endParaRPr lang="de-DE" altLang="de-DE" dirty="0" smtClean="0">
              <a:solidFill>
                <a:srgbClr val="0066CC"/>
              </a:solidFill>
            </a:endParaRPr>
          </a:p>
          <a:p>
            <a:pPr>
              <a:defRPr/>
            </a:pPr>
            <a:r>
              <a:rPr lang="de-DE" altLang="de-DE" dirty="0" smtClean="0">
                <a:solidFill>
                  <a:srgbClr val="0066CC"/>
                </a:solidFill>
              </a:rPr>
              <a:t>Wer </a:t>
            </a:r>
            <a:r>
              <a:rPr lang="de-DE" altLang="de-DE" dirty="0">
                <a:solidFill>
                  <a:srgbClr val="0066CC"/>
                </a:solidFill>
              </a:rPr>
              <a:t>sich umbringen möchte, ist nicht </a:t>
            </a:r>
            <a:r>
              <a:rPr lang="de-DE" altLang="de-DE" dirty="0" smtClean="0">
                <a:solidFill>
                  <a:srgbClr val="0066CC"/>
                </a:solidFill>
              </a:rPr>
              <a:t>aufzuhalten </a:t>
            </a:r>
            <a:r>
              <a:rPr lang="de-DE" altLang="de-DE" dirty="0" smtClean="0"/>
              <a:t>- </a:t>
            </a:r>
            <a:r>
              <a:rPr lang="de-DE" altLang="de-DE" dirty="0"/>
              <a:t>Krisen und Risikosituationen sind </a:t>
            </a:r>
            <a:r>
              <a:rPr lang="de-DE" altLang="de-DE" dirty="0" smtClean="0"/>
              <a:t>erkennbar</a:t>
            </a:r>
            <a:endParaRPr lang="de-DE" altLang="de-DE" dirty="0"/>
          </a:p>
          <a:p>
            <a:pPr>
              <a:defRPr/>
            </a:pPr>
            <a:endParaRPr lang="de-DE" altLang="de-DE" dirty="0"/>
          </a:p>
          <a:p>
            <a:pPr>
              <a:defRPr/>
            </a:pPr>
            <a:endParaRPr lang="de-DE" altLang="de-DE" dirty="0" smtClean="0"/>
          </a:p>
        </p:txBody>
      </p:sp>
      <p:sp>
        <p:nvSpPr>
          <p:cNvPr id="48131" name="Datumsplatzhalt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de-DE" altLang="de-DE" sz="900" smtClean="0">
              <a:solidFill>
                <a:srgbClr val="907266"/>
              </a:solidFill>
              <a:latin typeface="Arial" charset="0"/>
              <a:cs typeface="Arial" charset="0"/>
            </a:endParaRPr>
          </a:p>
        </p:txBody>
      </p:sp>
      <p:sp>
        <p:nvSpPr>
          <p:cNvPr id="48132" name="Fußzeilenplatzhalt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de-DE" altLang="de-DE" sz="900" smtClean="0">
              <a:latin typeface="Arial" charset="0"/>
              <a:cs typeface="Arial" charset="0"/>
            </a:endParaRPr>
          </a:p>
        </p:txBody>
      </p:sp>
      <p:sp>
        <p:nvSpPr>
          <p:cNvPr id="48133" name="Foliennummernplatzhalt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7E4DF783-6D49-494C-9071-8E931D871CDC}" type="slidenum">
              <a:rPr lang="de-DE" altLang="de-DE" sz="1400" smtClean="0">
                <a:latin typeface="Arial" charset="0"/>
                <a:cs typeface="Arial" charset="0"/>
              </a:rPr>
              <a:pPr fontAlgn="base">
                <a:spcBef>
                  <a:spcPct val="0"/>
                </a:spcBef>
                <a:spcAft>
                  <a:spcPct val="0"/>
                </a:spcAft>
              </a:pPr>
              <a:t>34</a:t>
            </a:fld>
            <a:endParaRPr lang="de-DE" altLang="de-DE" sz="1400" smtClean="0">
              <a:latin typeface="Arial" charset="0"/>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el 1"/>
          <p:cNvSpPr>
            <a:spLocks noGrp="1"/>
          </p:cNvSpPr>
          <p:nvPr>
            <p:ph type="title"/>
          </p:nvPr>
        </p:nvSpPr>
        <p:spPr/>
        <p:txBody>
          <a:bodyPr/>
          <a:lstStyle/>
          <a:p>
            <a:pPr algn="ctr"/>
            <a:r>
              <a:rPr lang="de-DE" altLang="de-DE" b="1" smtClean="0">
                <a:latin typeface="Frutiger LT Com 55 Roman"/>
              </a:rPr>
              <a:t>Mythen und Fakten</a:t>
            </a:r>
          </a:p>
        </p:txBody>
      </p:sp>
      <p:sp>
        <p:nvSpPr>
          <p:cNvPr id="49154" name="Inhaltsplatzhalter 2"/>
          <p:cNvSpPr>
            <a:spLocks noGrp="1"/>
          </p:cNvSpPr>
          <p:nvPr>
            <p:ph idx="1"/>
          </p:nvPr>
        </p:nvSpPr>
        <p:spPr>
          <a:xfrm>
            <a:off x="179388" y="1711325"/>
            <a:ext cx="8964612" cy="4525963"/>
          </a:xfrm>
        </p:spPr>
        <p:txBody>
          <a:bodyPr/>
          <a:lstStyle/>
          <a:p>
            <a:r>
              <a:rPr lang="de-DE" altLang="de-DE" smtClean="0">
                <a:solidFill>
                  <a:srgbClr val="0066CC"/>
                </a:solidFill>
                <a:latin typeface="Arial" charset="0"/>
                <a:cs typeface="Arial" charset="0"/>
              </a:rPr>
              <a:t>Besserung nach einer suizidalen Krise bedeutet, dass man sich keine Sorgen mehr machen muss, da das schlimmste vorbei ist</a:t>
            </a:r>
            <a:r>
              <a:rPr lang="de-DE" altLang="de-DE" smtClean="0">
                <a:latin typeface="Arial" charset="0"/>
                <a:cs typeface="Arial" charset="0"/>
              </a:rPr>
              <a:t> - Erste Monate nach (vermeintlicher) Besserung entscheidend und kritisch</a:t>
            </a:r>
          </a:p>
          <a:p>
            <a:endParaRPr lang="de-DE" altLang="de-DE" smtClean="0">
              <a:latin typeface="Arial" charset="0"/>
              <a:cs typeface="Arial" charset="0"/>
            </a:endParaRPr>
          </a:p>
          <a:p>
            <a:r>
              <a:rPr lang="de-DE" altLang="de-DE" smtClean="0">
                <a:solidFill>
                  <a:srgbClr val="0066CC"/>
                </a:solidFill>
                <a:latin typeface="Arial" charset="0"/>
                <a:cs typeface="Arial" charset="0"/>
              </a:rPr>
              <a:t>Suizid als Sozialschicht-Problem </a:t>
            </a:r>
            <a:r>
              <a:rPr lang="de-DE" altLang="de-DE" smtClean="0">
                <a:latin typeface="Arial" charset="0"/>
                <a:cs typeface="Arial" charset="0"/>
              </a:rPr>
              <a:t>- Alle sozialen Schichten betroffen</a:t>
            </a:r>
          </a:p>
          <a:p>
            <a:endParaRPr lang="de-DE" altLang="de-DE" smtClean="0">
              <a:latin typeface="Arial" charset="0"/>
              <a:cs typeface="Arial" charset="0"/>
            </a:endParaRPr>
          </a:p>
          <a:p>
            <a:r>
              <a:rPr lang="de-DE" altLang="de-DE" smtClean="0">
                <a:solidFill>
                  <a:srgbClr val="0066CC"/>
                </a:solidFill>
                <a:latin typeface="Arial" charset="0"/>
                <a:cs typeface="Arial" charset="0"/>
              </a:rPr>
              <a:t>Suizid ist erblich </a:t>
            </a:r>
            <a:r>
              <a:rPr lang="de-DE" altLang="de-DE" smtClean="0">
                <a:latin typeface="Arial" charset="0"/>
                <a:cs typeface="Arial" charset="0"/>
              </a:rPr>
              <a:t>- Suizid als individuelle Entscheidung/Störungsdisposition</a:t>
            </a:r>
          </a:p>
          <a:p>
            <a:endParaRPr lang="de-DE" altLang="de-DE" smtClean="0">
              <a:latin typeface="Arial" charset="0"/>
              <a:cs typeface="Arial" charset="0"/>
            </a:endParaRPr>
          </a:p>
          <a:p>
            <a:r>
              <a:rPr lang="de-DE" altLang="de-DE" smtClean="0">
                <a:solidFill>
                  <a:srgbClr val="0066CC"/>
                </a:solidFill>
                <a:latin typeface="Arial" charset="0"/>
                <a:cs typeface="Arial" charset="0"/>
              </a:rPr>
              <a:t>Suizid nur bei psychisch Kranken </a:t>
            </a:r>
            <a:r>
              <a:rPr lang="de-DE" altLang="de-DE" smtClean="0">
                <a:latin typeface="Arial" charset="0"/>
                <a:cs typeface="Arial" charset="0"/>
              </a:rPr>
              <a:t>- 10 % ohne psychische Störung</a:t>
            </a:r>
          </a:p>
          <a:p>
            <a:endParaRPr lang="de-DE" altLang="de-DE" smtClean="0">
              <a:latin typeface="Arial" charset="0"/>
              <a:cs typeface="Arial" charset="0"/>
            </a:endParaRPr>
          </a:p>
          <a:p>
            <a:endParaRPr lang="de-DE" altLang="de-DE" smtClean="0">
              <a:latin typeface="Arial" charset="0"/>
              <a:cs typeface="Arial" charset="0"/>
            </a:endParaRPr>
          </a:p>
          <a:p>
            <a:endParaRPr lang="de-DE" altLang="de-DE" smtClean="0">
              <a:latin typeface="Arial" charset="0"/>
              <a:cs typeface="Arial" charset="0"/>
            </a:endParaRPr>
          </a:p>
          <a:p>
            <a:endParaRPr lang="de-DE" altLang="de-DE" smtClean="0">
              <a:latin typeface="Arial" charset="0"/>
              <a:cs typeface="Arial" charset="0"/>
            </a:endParaRPr>
          </a:p>
          <a:p>
            <a:endParaRPr lang="de-DE" altLang="de-DE" smtClean="0">
              <a:latin typeface="Arial" charset="0"/>
              <a:cs typeface="Arial" charset="0"/>
            </a:endParaRPr>
          </a:p>
          <a:p>
            <a:endParaRPr lang="de-DE" altLang="de-DE" smtClean="0">
              <a:latin typeface="Arial" charset="0"/>
              <a:cs typeface="Arial" charset="0"/>
            </a:endParaRPr>
          </a:p>
          <a:p>
            <a:endParaRPr lang="de-DE" altLang="de-DE" smtClean="0">
              <a:latin typeface="Arial" charset="0"/>
              <a:cs typeface="Arial" charset="0"/>
            </a:endParaRPr>
          </a:p>
          <a:p>
            <a:endParaRPr lang="de-DE" altLang="de-DE" smtClean="0">
              <a:latin typeface="Arial" charset="0"/>
              <a:cs typeface="Arial" charset="0"/>
            </a:endParaRPr>
          </a:p>
        </p:txBody>
      </p:sp>
      <p:sp>
        <p:nvSpPr>
          <p:cNvPr id="49155" name="Datumsplatzhalt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de-DE" altLang="de-DE" sz="900" smtClean="0">
              <a:solidFill>
                <a:srgbClr val="907266"/>
              </a:solidFill>
              <a:latin typeface="Arial" charset="0"/>
              <a:cs typeface="Arial" charset="0"/>
            </a:endParaRPr>
          </a:p>
        </p:txBody>
      </p:sp>
      <p:sp>
        <p:nvSpPr>
          <p:cNvPr id="49156" name="Fußzeilenplatzhalt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de-DE" altLang="de-DE" sz="900" smtClean="0">
              <a:latin typeface="Arial" charset="0"/>
              <a:cs typeface="Arial" charset="0"/>
            </a:endParaRPr>
          </a:p>
        </p:txBody>
      </p:sp>
      <p:sp>
        <p:nvSpPr>
          <p:cNvPr id="49157" name="Foliennummernplatzhalt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7972E73-C75F-4C58-A8DD-240FEB243CD3}" type="slidenum">
              <a:rPr lang="de-DE" altLang="de-DE" sz="1400" smtClean="0">
                <a:latin typeface="Arial" charset="0"/>
                <a:cs typeface="Arial" charset="0"/>
              </a:rPr>
              <a:pPr fontAlgn="base">
                <a:spcBef>
                  <a:spcPct val="0"/>
                </a:spcBef>
                <a:spcAft>
                  <a:spcPct val="0"/>
                </a:spcAft>
              </a:pPr>
              <a:t>35</a:t>
            </a:fld>
            <a:endParaRPr lang="de-DE" altLang="de-DE" sz="1400" smtClean="0">
              <a:latin typeface="Arial" charset="0"/>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el 1"/>
          <p:cNvSpPr>
            <a:spLocks noGrp="1"/>
          </p:cNvSpPr>
          <p:nvPr>
            <p:ph type="title"/>
          </p:nvPr>
        </p:nvSpPr>
        <p:spPr/>
        <p:txBody>
          <a:bodyPr/>
          <a:lstStyle/>
          <a:p>
            <a:pPr algn="ctr"/>
            <a:r>
              <a:rPr lang="de-DE" b="1" smtClean="0">
                <a:latin typeface="Frutiger LT Com 55 Roman"/>
              </a:rPr>
              <a:t>Intervention - Prävention</a:t>
            </a:r>
          </a:p>
        </p:txBody>
      </p:sp>
      <p:sp>
        <p:nvSpPr>
          <p:cNvPr id="50178" name="Inhaltsplatzhalter 2"/>
          <p:cNvSpPr>
            <a:spLocks noGrp="1"/>
          </p:cNvSpPr>
          <p:nvPr>
            <p:ph idx="1"/>
          </p:nvPr>
        </p:nvSpPr>
        <p:spPr/>
        <p:txBody>
          <a:bodyPr/>
          <a:lstStyle/>
          <a:p>
            <a:pPr marL="0" indent="0" algn="ctr">
              <a:buFont typeface="Arial" charset="0"/>
              <a:buNone/>
            </a:pPr>
            <a:endParaRPr lang="de-DE" sz="2800" dirty="0" smtClean="0">
              <a:latin typeface="Arial" charset="0"/>
              <a:cs typeface="Arial" charset="0"/>
            </a:endParaRPr>
          </a:p>
          <a:p>
            <a:pPr marL="0" indent="0" algn="ctr">
              <a:buFont typeface="Arial" charset="0"/>
              <a:buNone/>
            </a:pPr>
            <a:endParaRPr lang="de-DE" sz="2800" dirty="0" smtClean="0">
              <a:latin typeface="Arial" charset="0"/>
              <a:cs typeface="Arial" charset="0"/>
            </a:endParaRPr>
          </a:p>
          <a:p>
            <a:pPr marL="0" indent="0" algn="ctr">
              <a:buFont typeface="Arial" charset="0"/>
              <a:buNone/>
            </a:pPr>
            <a:r>
              <a:rPr lang="de-DE" sz="2800" b="1" dirty="0" smtClean="0">
                <a:latin typeface="Arial" charset="0"/>
                <a:cs typeface="Arial" charset="0"/>
              </a:rPr>
              <a:t>Handeln</a:t>
            </a:r>
          </a:p>
          <a:p>
            <a:pPr marL="0" indent="0" algn="ctr">
              <a:buFont typeface="Arial" charset="0"/>
              <a:buNone/>
            </a:pPr>
            <a:endParaRPr lang="de-DE" sz="2800" b="1" dirty="0" smtClean="0">
              <a:latin typeface="Arial" charset="0"/>
              <a:cs typeface="Arial" charset="0"/>
            </a:endParaRPr>
          </a:p>
          <a:p>
            <a:pPr marL="0" indent="0" algn="ctr">
              <a:buFont typeface="Arial" charset="0"/>
              <a:buNone/>
            </a:pPr>
            <a:r>
              <a:rPr lang="de-DE" sz="2800" b="1" dirty="0" smtClean="0">
                <a:latin typeface="Arial" charset="0"/>
                <a:cs typeface="Arial" charset="0"/>
              </a:rPr>
              <a:t>Kommunikation</a:t>
            </a:r>
          </a:p>
        </p:txBody>
      </p:sp>
      <p:sp>
        <p:nvSpPr>
          <p:cNvPr id="4" name="Datumsplatzhalter 3"/>
          <p:cNvSpPr>
            <a:spLocks noGrp="1"/>
          </p:cNvSpPr>
          <p:nvPr>
            <p:ph type="dt" sz="quarter" idx="10"/>
          </p:nvPr>
        </p:nvSpPr>
        <p:spPr/>
        <p:txBody>
          <a:bodyPr wrap="square" numCol="1" anchorCtr="0" compatLnSpc="1">
            <a:prstTxWarp prst="textNoShape">
              <a:avLst/>
            </a:prstTxWarp>
          </a:bodyPr>
          <a:lstStyle/>
          <a:p>
            <a:pPr fontAlgn="base">
              <a:spcBef>
                <a:spcPct val="0"/>
              </a:spcBef>
              <a:spcAft>
                <a:spcPct val="0"/>
              </a:spcAft>
            </a:pPr>
            <a:endParaRPr lang="de-DE" smtClean="0">
              <a:latin typeface="Frutiger LT Com 55 Roman"/>
              <a:cs typeface="Arial" charset="0"/>
            </a:endParaRPr>
          </a:p>
        </p:txBody>
      </p:sp>
      <p:sp>
        <p:nvSpPr>
          <p:cNvPr id="5" name="Fußzeilenplatzhalter 4"/>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pPr>
            <a:endParaRPr lang="de-DE" smtClean="0">
              <a:latin typeface="Frutiger LT Com 55 Roman"/>
              <a:cs typeface="Arial" charset="0"/>
            </a:endParaRPr>
          </a:p>
        </p:txBody>
      </p:sp>
      <p:sp>
        <p:nvSpPr>
          <p:cNvPr id="50181" name="Foliennummernplatzhalt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1CDC7B2E-E8BF-481B-B78B-B2ADDF62E4DE}" type="slidenum">
              <a:rPr lang="de-DE" smtClean="0">
                <a:latin typeface="Frutiger LT Com 55 Roman"/>
                <a:cs typeface="Arial" charset="0"/>
              </a:rPr>
              <a:pPr fontAlgn="base">
                <a:spcBef>
                  <a:spcPct val="0"/>
                </a:spcBef>
                <a:spcAft>
                  <a:spcPct val="0"/>
                </a:spcAft>
              </a:pPr>
              <a:t>36</a:t>
            </a:fld>
            <a:endParaRPr lang="de-DE" smtClean="0">
              <a:latin typeface="Frutiger LT Com 55 Roman"/>
              <a:cs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el 1"/>
          <p:cNvSpPr>
            <a:spLocks noGrp="1"/>
          </p:cNvSpPr>
          <p:nvPr>
            <p:ph type="title"/>
          </p:nvPr>
        </p:nvSpPr>
        <p:spPr/>
        <p:txBody>
          <a:bodyPr/>
          <a:lstStyle/>
          <a:p>
            <a:pPr algn="ctr"/>
            <a:r>
              <a:rPr lang="de-DE" b="1" smtClean="0">
                <a:latin typeface="Frutiger LT Com 55 Roman"/>
              </a:rPr>
              <a:t>Warum Handeln?</a:t>
            </a:r>
          </a:p>
        </p:txBody>
      </p:sp>
      <p:sp>
        <p:nvSpPr>
          <p:cNvPr id="51202" name="Inhaltsplatzhalter 2"/>
          <p:cNvSpPr>
            <a:spLocks noGrp="1"/>
          </p:cNvSpPr>
          <p:nvPr>
            <p:ph idx="1"/>
          </p:nvPr>
        </p:nvSpPr>
        <p:spPr/>
        <p:txBody>
          <a:bodyPr/>
          <a:lstStyle/>
          <a:p>
            <a:r>
              <a:rPr lang="de-DE" smtClean="0">
                <a:latin typeface="Arial" charset="0"/>
                <a:cs typeface="Arial" charset="0"/>
              </a:rPr>
              <a:t>&gt; 90 % der Überlebenden bejahen ihr Weiterleben</a:t>
            </a:r>
          </a:p>
          <a:p>
            <a:r>
              <a:rPr lang="de-DE" smtClean="0">
                <a:latin typeface="Arial" charset="0"/>
                <a:cs typeface="Arial" charset="0"/>
              </a:rPr>
              <a:t>Prognose: 20 Jahre nach einem Suizidversuch</a:t>
            </a:r>
          </a:p>
          <a:p>
            <a:pPr>
              <a:buFont typeface="Arial" charset="0"/>
              <a:buNone/>
            </a:pPr>
            <a:r>
              <a:rPr lang="de-DE" smtClean="0">
                <a:latin typeface="Arial" charset="0"/>
                <a:cs typeface="Arial" charset="0"/>
              </a:rPr>
              <a:t>	- 80 % leben noch bzw. natürlicher Tod</a:t>
            </a:r>
          </a:p>
          <a:p>
            <a:pPr>
              <a:buFont typeface="Arial" charset="0"/>
              <a:buNone/>
            </a:pPr>
            <a:r>
              <a:rPr lang="de-DE" smtClean="0">
                <a:latin typeface="Arial" charset="0"/>
                <a:cs typeface="Arial" charset="0"/>
              </a:rPr>
              <a:t>	- 12 % verstarben durch Suizid</a:t>
            </a:r>
          </a:p>
          <a:p>
            <a:pPr>
              <a:buFont typeface="Arial" charset="0"/>
              <a:buNone/>
            </a:pPr>
            <a:r>
              <a:rPr lang="de-DE" smtClean="0">
                <a:latin typeface="Arial" charset="0"/>
                <a:cs typeface="Arial" charset="0"/>
              </a:rPr>
              <a:t>	- 8 % nicht auffindbar </a:t>
            </a:r>
          </a:p>
          <a:p>
            <a:pPr>
              <a:buFont typeface="Arial" charset="0"/>
              <a:buNone/>
            </a:pPr>
            <a:r>
              <a:rPr lang="de-DE" smtClean="0">
                <a:latin typeface="Arial" charset="0"/>
                <a:cs typeface="Arial" charset="0"/>
              </a:rPr>
              <a:t>  	</a:t>
            </a:r>
            <a:r>
              <a:rPr lang="de-DE" sz="900" smtClean="0">
                <a:latin typeface="Arial" charset="0"/>
                <a:cs typeface="Arial" charset="0"/>
              </a:rPr>
              <a:t>PöldingerHolzboer-Drachsler 1988</a:t>
            </a:r>
            <a:endParaRPr lang="de-DE" smtClean="0">
              <a:latin typeface="Arial" charset="0"/>
              <a:cs typeface="Arial" charset="0"/>
            </a:endParaRPr>
          </a:p>
          <a:p>
            <a:endParaRPr lang="de-DE" smtClean="0">
              <a:latin typeface="Arial" charset="0"/>
              <a:cs typeface="Arial" charset="0"/>
            </a:endParaRPr>
          </a:p>
          <a:p>
            <a:endParaRPr lang="de-DE" smtClean="0">
              <a:latin typeface="Arial" charset="0"/>
              <a:cs typeface="Arial" charset="0"/>
            </a:endParaRPr>
          </a:p>
        </p:txBody>
      </p:sp>
      <p:sp>
        <p:nvSpPr>
          <p:cNvPr id="4" name="Datumsplatzhalter 3"/>
          <p:cNvSpPr>
            <a:spLocks noGrp="1"/>
          </p:cNvSpPr>
          <p:nvPr>
            <p:ph type="dt" sz="quarter" idx="10"/>
          </p:nvPr>
        </p:nvSpPr>
        <p:spPr/>
        <p:txBody>
          <a:bodyPr wrap="square" numCol="1" anchorCtr="0" compatLnSpc="1">
            <a:prstTxWarp prst="textNoShape">
              <a:avLst/>
            </a:prstTxWarp>
          </a:bodyPr>
          <a:lstStyle/>
          <a:p>
            <a:pPr fontAlgn="base">
              <a:spcBef>
                <a:spcPct val="0"/>
              </a:spcBef>
              <a:spcAft>
                <a:spcPct val="0"/>
              </a:spcAft>
            </a:pPr>
            <a:endParaRPr lang="de-DE" smtClean="0">
              <a:latin typeface="Frutiger LT Com 55 Roman"/>
              <a:cs typeface="Arial" charset="0"/>
            </a:endParaRPr>
          </a:p>
        </p:txBody>
      </p:sp>
      <p:sp>
        <p:nvSpPr>
          <p:cNvPr id="5" name="Fußzeilenplatzhalter 4"/>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pPr>
            <a:endParaRPr lang="de-DE" smtClean="0">
              <a:latin typeface="Frutiger LT Com 55 Roman"/>
              <a:cs typeface="Arial" charset="0"/>
            </a:endParaRPr>
          </a:p>
        </p:txBody>
      </p:sp>
      <p:sp>
        <p:nvSpPr>
          <p:cNvPr id="51205" name="Foliennummernplatzhalt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F72D006F-61AA-4F60-9A1B-1B0FEA63CC33}" type="slidenum">
              <a:rPr lang="de-DE" smtClean="0">
                <a:latin typeface="Frutiger LT Com 55 Roman"/>
                <a:cs typeface="Arial" charset="0"/>
              </a:rPr>
              <a:pPr fontAlgn="base">
                <a:spcBef>
                  <a:spcPct val="0"/>
                </a:spcBef>
                <a:spcAft>
                  <a:spcPct val="0"/>
                </a:spcAft>
              </a:pPr>
              <a:t>37</a:t>
            </a:fld>
            <a:endParaRPr lang="de-DE" smtClean="0">
              <a:latin typeface="Frutiger LT Com 55 Roman"/>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p:nvPr>
        </p:nvSpPr>
        <p:spPr/>
        <p:txBody>
          <a:bodyPr/>
          <a:lstStyle/>
          <a:p>
            <a:pPr algn="ctr"/>
            <a:r>
              <a:rPr lang="de-DE" b="1" smtClean="0">
                <a:latin typeface="Frutiger LT Com 55 Roman"/>
              </a:rPr>
              <a:t>Akutsituation - Fehler</a:t>
            </a:r>
          </a:p>
        </p:txBody>
      </p:sp>
      <p:sp>
        <p:nvSpPr>
          <p:cNvPr id="52226" name="Rectangle 3"/>
          <p:cNvSpPr>
            <a:spLocks noGrp="1"/>
          </p:cNvSpPr>
          <p:nvPr>
            <p:ph type="body" idx="1"/>
          </p:nvPr>
        </p:nvSpPr>
        <p:spPr/>
        <p:txBody>
          <a:bodyPr/>
          <a:lstStyle/>
          <a:p>
            <a:pPr>
              <a:buFont typeface="Arial" charset="0"/>
              <a:buNone/>
            </a:pPr>
            <a:endParaRPr lang="de-DE" dirty="0" smtClean="0">
              <a:latin typeface="Arial" charset="0"/>
              <a:cs typeface="Arial" charset="0"/>
            </a:endParaRPr>
          </a:p>
          <a:p>
            <a:r>
              <a:rPr lang="de-DE" dirty="0" smtClean="0">
                <a:latin typeface="Arial" charset="0"/>
                <a:cs typeface="Arial" charset="0"/>
              </a:rPr>
              <a:t>werten („Ist ja schrecklich“), ermahnen, belehren</a:t>
            </a:r>
          </a:p>
          <a:p>
            <a:r>
              <a:rPr lang="de-DE" dirty="0" smtClean="0">
                <a:latin typeface="Arial" charset="0"/>
                <a:cs typeface="Arial" charset="0"/>
              </a:rPr>
              <a:t>beschwichtigen (ist doch alles nicht so schlimm)</a:t>
            </a:r>
          </a:p>
          <a:p>
            <a:r>
              <a:rPr lang="de-DE" dirty="0" smtClean="0">
                <a:latin typeface="Arial" charset="0"/>
                <a:cs typeface="Arial" charset="0"/>
              </a:rPr>
              <a:t>„Ratschläge“, Belehrungen</a:t>
            </a:r>
          </a:p>
          <a:p>
            <a:r>
              <a:rPr lang="de-DE" dirty="0" smtClean="0">
                <a:latin typeface="Arial" charset="0"/>
                <a:cs typeface="Arial" charset="0"/>
              </a:rPr>
              <a:t>zu schnell nach positiven Änderungsmöglichkeiten suchen, sonst fühlt sich der/die Betroffene nicht ernst genommen</a:t>
            </a:r>
          </a:p>
          <a:p>
            <a:r>
              <a:rPr lang="de-DE" dirty="0" smtClean="0">
                <a:latin typeface="Arial" charset="0"/>
                <a:cs typeface="Arial" charset="0"/>
              </a:rPr>
              <a:t>herunterspielen/bagatellisieren (postsuizidale Belastung vergleichbar präsuizidaler Belastung)</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p:nvPr>
        </p:nvSpPr>
        <p:spPr/>
        <p:txBody>
          <a:bodyPr/>
          <a:lstStyle/>
          <a:p>
            <a:pPr algn="ctr"/>
            <a:r>
              <a:rPr lang="de-DE" b="1" dirty="0" smtClean="0">
                <a:latin typeface="Frutiger LT Com 55 Roman"/>
              </a:rPr>
              <a:t>Allgemeiner </a:t>
            </a:r>
            <a:r>
              <a:rPr lang="de-DE" b="1" dirty="0">
                <a:latin typeface="Frutiger LT Com 55 Roman"/>
              </a:rPr>
              <a:t>U</a:t>
            </a:r>
            <a:r>
              <a:rPr lang="de-DE" b="1" dirty="0" smtClean="0">
                <a:latin typeface="Frutiger LT Com 55 Roman"/>
              </a:rPr>
              <a:t>mgang</a:t>
            </a:r>
          </a:p>
        </p:txBody>
      </p:sp>
      <p:sp>
        <p:nvSpPr>
          <p:cNvPr id="53250" name="Rectangle 3"/>
          <p:cNvSpPr>
            <a:spLocks noGrp="1"/>
          </p:cNvSpPr>
          <p:nvPr>
            <p:ph type="body" idx="1"/>
          </p:nvPr>
        </p:nvSpPr>
        <p:spPr/>
        <p:txBody>
          <a:bodyPr/>
          <a:lstStyle/>
          <a:p>
            <a:r>
              <a:rPr lang="de-DE" smtClean="0">
                <a:latin typeface="Arial" charset="0"/>
                <a:cs typeface="Arial" charset="0"/>
              </a:rPr>
              <a:t>ernst nehmen, reagieren und nicht agieren (Panik)</a:t>
            </a:r>
          </a:p>
          <a:p>
            <a:r>
              <a:rPr lang="de-DE" smtClean="0">
                <a:latin typeface="Arial" charset="0"/>
                <a:cs typeface="Arial" charset="0"/>
              </a:rPr>
              <a:t>Sorgeberechtigte informieren (Vorsicht, wenn Eltern Problem darstellen)</a:t>
            </a:r>
          </a:p>
          <a:p>
            <a:r>
              <a:rPr lang="de-DE" smtClean="0">
                <a:latin typeface="Arial" charset="0"/>
                <a:cs typeface="Arial" charset="0"/>
              </a:rPr>
              <a:t>Sich Hilfe holen (weitere Bezugspersonen, nach Suizidversuch immer kinder- und jugendpsychiatrisches Konsil)</a:t>
            </a:r>
          </a:p>
          <a:p>
            <a:r>
              <a:rPr lang="de-DE" smtClean="0">
                <a:latin typeface="Arial" charset="0"/>
                <a:cs typeface="Arial" charset="0"/>
              </a:rPr>
              <a:t>Schutz und Sicherheit gehen vor (Polizei, evtl. freiheitsentziehende Maßnahmen)</a:t>
            </a:r>
          </a:p>
          <a:p>
            <a:r>
              <a:rPr lang="de-DE" smtClean="0">
                <a:latin typeface="Arial" charset="0"/>
                <a:cs typeface="Arial" charset="0"/>
              </a:rPr>
              <a:t>Arbeit im „Hier und Jetzt“</a:t>
            </a:r>
          </a:p>
          <a:p>
            <a:endParaRPr lang="de-DE" smtClean="0">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pPr algn="ctr"/>
            <a:r>
              <a:rPr lang="de-DE" b="1" smtClean="0">
                <a:latin typeface="Arial" charset="0"/>
                <a:cs typeface="Arial" charset="0"/>
              </a:rPr>
              <a:t>Einige Antworten</a:t>
            </a:r>
            <a:endParaRPr lang="de-DE" b="1" smtClean="0">
              <a:latin typeface="Frutiger LT Com 55 Roman"/>
            </a:endParaRPr>
          </a:p>
        </p:txBody>
      </p:sp>
      <p:sp>
        <p:nvSpPr>
          <p:cNvPr id="18434" name="Rectangle 3"/>
          <p:cNvSpPr>
            <a:spLocks noGrp="1"/>
          </p:cNvSpPr>
          <p:nvPr>
            <p:ph type="body" idx="1"/>
          </p:nvPr>
        </p:nvSpPr>
        <p:spPr/>
        <p:txBody>
          <a:bodyPr/>
          <a:lstStyle/>
          <a:p>
            <a:endParaRPr lang="de-DE" dirty="0" smtClean="0">
              <a:latin typeface="Arial" charset="0"/>
              <a:cs typeface="Arial" charset="0"/>
            </a:endParaRPr>
          </a:p>
          <a:p>
            <a:endParaRPr lang="de-DE" dirty="0" smtClean="0">
              <a:latin typeface="Arial" charset="0"/>
              <a:cs typeface="Arial" charset="0"/>
            </a:endParaRPr>
          </a:p>
          <a:p>
            <a:r>
              <a:rPr lang="de-DE" dirty="0" smtClean="0">
                <a:latin typeface="Arial" charset="0"/>
                <a:cs typeface="Arial" charset="0"/>
              </a:rPr>
              <a:t>Suizidalität (incl. Suizide) in allen Völkern/Religionen vorhanden</a:t>
            </a:r>
          </a:p>
          <a:p>
            <a:pPr marL="0" indent="0">
              <a:buNone/>
            </a:pPr>
            <a:r>
              <a:rPr lang="de-DE" dirty="0" smtClean="0">
                <a:latin typeface="Arial" charset="0"/>
                <a:cs typeface="Arial" charset="0"/>
              </a:rPr>
              <a:t> </a:t>
            </a:r>
          </a:p>
          <a:p>
            <a:r>
              <a:rPr lang="de-DE" dirty="0" smtClean="0">
                <a:latin typeface="Arial" charset="0"/>
                <a:cs typeface="Arial" charset="0"/>
              </a:rPr>
              <a:t>Auswirkung auf Hinterbliebene/soziale Bezugssysteme (Schuld, Trauer, Wut, Rätsel …)</a:t>
            </a:r>
          </a:p>
          <a:p>
            <a:endParaRPr lang="de-DE" dirty="0" smtClean="0">
              <a:latin typeface="Arial" charset="0"/>
              <a:cs typeface="Arial" charset="0"/>
            </a:endParaRPr>
          </a:p>
          <a:p>
            <a:r>
              <a:rPr lang="de-DE" dirty="0" smtClean="0">
                <a:latin typeface="Arial" charset="0"/>
                <a:cs typeface="Arial" charset="0"/>
              </a:rPr>
              <a:t>Suizidgefährdete Altersgruppen</a:t>
            </a:r>
          </a:p>
          <a:p>
            <a:r>
              <a:rPr lang="de-DE" dirty="0">
                <a:latin typeface="Arial" charset="0"/>
                <a:cs typeface="Arial" charset="0"/>
              </a:rPr>
              <a:t>Suizidgefährdete Berufsgruppen</a:t>
            </a:r>
          </a:p>
          <a:p>
            <a:pPr marL="0" indent="0">
              <a:buNone/>
            </a:pPr>
            <a:endParaRPr lang="de-DE"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p:nvPr>
        </p:nvSpPr>
        <p:spPr/>
        <p:txBody>
          <a:bodyPr/>
          <a:lstStyle/>
          <a:p>
            <a:pPr algn="ctr"/>
            <a:r>
              <a:rPr lang="de-DE" b="1" dirty="0" smtClean="0">
                <a:latin typeface="Frutiger LT Com 55 Roman"/>
              </a:rPr>
              <a:t>Professioneller Umgang</a:t>
            </a:r>
          </a:p>
        </p:txBody>
      </p:sp>
      <p:sp>
        <p:nvSpPr>
          <p:cNvPr id="54274" name="Rectangle 3"/>
          <p:cNvSpPr>
            <a:spLocks noGrp="1"/>
          </p:cNvSpPr>
          <p:nvPr>
            <p:ph type="body" idx="1"/>
          </p:nvPr>
        </p:nvSpPr>
        <p:spPr/>
        <p:txBody>
          <a:bodyPr/>
          <a:lstStyle/>
          <a:p>
            <a:r>
              <a:rPr lang="de-DE" dirty="0" smtClean="0">
                <a:latin typeface="Arial" charset="0"/>
                <a:cs typeface="Arial" charset="0"/>
              </a:rPr>
              <a:t>genau nachfragen, konkret („sich umbringen“, Selbstmord, Suizid)</a:t>
            </a:r>
          </a:p>
          <a:p>
            <a:r>
              <a:rPr lang="de-DE" dirty="0" smtClean="0">
                <a:latin typeface="Arial" charset="0"/>
                <a:cs typeface="Arial" charset="0"/>
              </a:rPr>
              <a:t>nach einem konkreten Handlungsplan fragen (wenn ja, dann ist das Risiko größer)</a:t>
            </a:r>
          </a:p>
          <a:p>
            <a:r>
              <a:rPr lang="de-DE" dirty="0" smtClean="0">
                <a:latin typeface="Arial" charset="0"/>
                <a:cs typeface="Arial" charset="0"/>
              </a:rPr>
              <a:t>fragen, was den Betroffenen noch am Leben hält</a:t>
            </a:r>
          </a:p>
          <a:p>
            <a:r>
              <a:rPr lang="de-DE" dirty="0" smtClean="0">
                <a:latin typeface="Arial" charset="0"/>
                <a:cs typeface="Arial" charset="0"/>
              </a:rPr>
              <a:t>verhält sich der Betroffene bagatellisierend und abweisend bedeutet das nicht, dass der Suizid überwunden ist</a:t>
            </a:r>
          </a:p>
          <a:p>
            <a:r>
              <a:rPr lang="de-DE" dirty="0" smtClean="0">
                <a:latin typeface="Arial" charset="0"/>
                <a:cs typeface="Arial" charset="0"/>
              </a:rPr>
              <a:t>kann sich der Betroffene nicht deutlich distanzieren, entweder ambulant einen kinderpsychiatrischen Kollegen einschalten oder direkt stationär vermitteln, auch gegen ausdrücklichen Willen des Betroffenen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el 1"/>
          <p:cNvSpPr>
            <a:spLocks noGrp="1"/>
          </p:cNvSpPr>
          <p:nvPr>
            <p:ph type="title"/>
          </p:nvPr>
        </p:nvSpPr>
        <p:spPr/>
        <p:txBody>
          <a:bodyPr/>
          <a:lstStyle/>
          <a:p>
            <a:pPr algn="ctr"/>
            <a:r>
              <a:rPr lang="de-DE" b="1" smtClean="0">
                <a:latin typeface="Frutiger LT Com 55 Roman"/>
              </a:rPr>
              <a:t>Warum professionelle Hilfe?</a:t>
            </a:r>
          </a:p>
        </p:txBody>
      </p:sp>
      <p:sp>
        <p:nvSpPr>
          <p:cNvPr id="58370" name="Inhaltsplatzhalter 2"/>
          <p:cNvSpPr>
            <a:spLocks noGrp="1"/>
          </p:cNvSpPr>
          <p:nvPr>
            <p:ph idx="1"/>
          </p:nvPr>
        </p:nvSpPr>
        <p:spPr/>
        <p:txBody>
          <a:bodyPr/>
          <a:lstStyle/>
          <a:p>
            <a:r>
              <a:rPr lang="de-DE" dirty="0" smtClean="0">
                <a:latin typeface="Arial" charset="0"/>
                <a:cs typeface="Arial" charset="0"/>
              </a:rPr>
              <a:t>Suizidales Verhalten mit hoher Wahrscheinlichkeit </a:t>
            </a:r>
            <a:r>
              <a:rPr lang="de-DE" dirty="0" smtClean="0">
                <a:latin typeface="Arial" charset="0"/>
                <a:cs typeface="Arial" charset="0"/>
              </a:rPr>
              <a:t>störungsbildassoziiert</a:t>
            </a:r>
            <a:endParaRPr lang="de-DE" dirty="0" smtClean="0">
              <a:latin typeface="Arial" charset="0"/>
              <a:cs typeface="Arial" charset="0"/>
            </a:endParaRPr>
          </a:p>
          <a:p>
            <a:r>
              <a:rPr lang="de-DE" dirty="0" smtClean="0">
                <a:latin typeface="Arial" charset="0"/>
                <a:cs typeface="Arial" charset="0"/>
              </a:rPr>
              <a:t>Professionelle Einschätzung der Suizidalität/Bewertung der aktuellen Situation erforderlich</a:t>
            </a:r>
          </a:p>
          <a:p>
            <a:pPr lvl="1">
              <a:buFont typeface="Arial" charset="0"/>
              <a:buChar char="•"/>
            </a:pPr>
            <a:r>
              <a:rPr lang="de-DE" sz="2000" dirty="0" smtClean="0">
                <a:solidFill>
                  <a:srgbClr val="144995"/>
                </a:solidFill>
                <a:latin typeface="Arial" charset="0"/>
              </a:rPr>
              <a:t>Art der Suizidgedanken (z.B. sich aufdrängende Zwangsgedanken)</a:t>
            </a:r>
          </a:p>
          <a:p>
            <a:pPr lvl="1">
              <a:buFont typeface="Arial" charset="0"/>
              <a:buChar char="•"/>
            </a:pPr>
            <a:r>
              <a:rPr lang="de-DE" sz="2000" dirty="0" smtClean="0">
                <a:solidFill>
                  <a:srgbClr val="144995"/>
                </a:solidFill>
                <a:latin typeface="Arial" charset="0"/>
              </a:rPr>
              <a:t>Stadium der suizidalen Entwicklung</a:t>
            </a:r>
          </a:p>
          <a:p>
            <a:pPr lvl="1">
              <a:buFont typeface="Arial" charset="0"/>
              <a:buChar char="•"/>
            </a:pPr>
            <a:r>
              <a:rPr lang="de-DE" sz="2000" dirty="0" smtClean="0">
                <a:solidFill>
                  <a:srgbClr val="144995"/>
                </a:solidFill>
                <a:latin typeface="Arial" charset="0"/>
              </a:rPr>
              <a:t>Grad und Art der Einengung</a:t>
            </a:r>
          </a:p>
          <a:p>
            <a:pPr lvl="1">
              <a:buFont typeface="Arial" charset="0"/>
              <a:buChar char="•"/>
            </a:pPr>
            <a:r>
              <a:rPr lang="de-DE" sz="2000" dirty="0" smtClean="0">
                <a:solidFill>
                  <a:srgbClr val="144995"/>
                </a:solidFill>
                <a:latin typeface="Arial" charset="0"/>
              </a:rPr>
              <a:t>Ausmaß der sozialen Integration</a:t>
            </a:r>
          </a:p>
          <a:p>
            <a:pPr lvl="1">
              <a:buFont typeface="Arial" charset="0"/>
              <a:buChar char="•"/>
            </a:pPr>
            <a:r>
              <a:rPr lang="de-DE" sz="2000" dirty="0" smtClean="0">
                <a:solidFill>
                  <a:srgbClr val="144995"/>
                </a:solidFill>
                <a:latin typeface="Arial" charset="0"/>
              </a:rPr>
              <a:t>Aktuelle Belastungssituation</a:t>
            </a:r>
          </a:p>
          <a:p>
            <a:pPr lvl="1">
              <a:buFont typeface="Arial" charset="0"/>
              <a:buChar char="•"/>
            </a:pPr>
            <a:r>
              <a:rPr lang="de-DE" sz="2000" dirty="0" smtClean="0">
                <a:solidFill>
                  <a:srgbClr val="144995"/>
                </a:solidFill>
                <a:latin typeface="Arial" charset="0"/>
              </a:rPr>
              <a:t>Risikogruppe</a:t>
            </a:r>
          </a:p>
        </p:txBody>
      </p:sp>
      <p:sp>
        <p:nvSpPr>
          <p:cNvPr id="4" name="Datumsplatzhalter 3"/>
          <p:cNvSpPr>
            <a:spLocks noGrp="1"/>
          </p:cNvSpPr>
          <p:nvPr>
            <p:ph type="dt" sz="quarter" idx="10"/>
          </p:nvPr>
        </p:nvSpPr>
        <p:spPr/>
        <p:txBody>
          <a:bodyPr wrap="square" numCol="1" anchorCtr="0" compatLnSpc="1">
            <a:prstTxWarp prst="textNoShape">
              <a:avLst/>
            </a:prstTxWarp>
          </a:bodyPr>
          <a:lstStyle/>
          <a:p>
            <a:pPr fontAlgn="base">
              <a:spcBef>
                <a:spcPct val="0"/>
              </a:spcBef>
              <a:spcAft>
                <a:spcPct val="0"/>
              </a:spcAft>
            </a:pPr>
            <a:endParaRPr lang="de-DE" smtClean="0">
              <a:latin typeface="Frutiger LT Com 55 Roman"/>
              <a:cs typeface="Arial" charset="0"/>
            </a:endParaRPr>
          </a:p>
        </p:txBody>
      </p:sp>
      <p:sp>
        <p:nvSpPr>
          <p:cNvPr id="5" name="Fußzeilenplatzhalter 4"/>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pPr>
            <a:endParaRPr lang="de-DE" smtClean="0">
              <a:latin typeface="Frutiger LT Com 55 Roman"/>
              <a:cs typeface="Arial" charset="0"/>
            </a:endParaRPr>
          </a:p>
        </p:txBody>
      </p:sp>
      <p:sp>
        <p:nvSpPr>
          <p:cNvPr id="58373" name="Foliennummernplatzhalt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F44B37BB-22AB-4347-A39A-BF18F742AC30}" type="slidenum">
              <a:rPr lang="de-DE" smtClean="0">
                <a:latin typeface="Frutiger LT Com 55 Roman"/>
                <a:cs typeface="Arial" charset="0"/>
              </a:rPr>
              <a:pPr fontAlgn="base">
                <a:spcBef>
                  <a:spcPct val="0"/>
                </a:spcBef>
                <a:spcAft>
                  <a:spcPct val="0"/>
                </a:spcAft>
              </a:pPr>
              <a:t>41</a:t>
            </a:fld>
            <a:endParaRPr lang="de-DE" smtClean="0">
              <a:latin typeface="Frutiger LT Com 55 Roman"/>
              <a:cs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p:cNvSpPr>
          <p:nvPr>
            <p:ph type="title"/>
          </p:nvPr>
        </p:nvSpPr>
        <p:spPr/>
        <p:txBody>
          <a:bodyPr/>
          <a:lstStyle/>
          <a:p>
            <a:pPr algn="ctr"/>
            <a:r>
              <a:rPr lang="de-DE" b="1" dirty="0" smtClean="0">
                <a:latin typeface="Frutiger LT Com 55 Roman"/>
              </a:rPr>
              <a:t>Erkennen von Warnsignale</a:t>
            </a:r>
          </a:p>
        </p:txBody>
      </p:sp>
      <p:sp>
        <p:nvSpPr>
          <p:cNvPr id="60418" name="Rectangle 3"/>
          <p:cNvSpPr>
            <a:spLocks noGrp="1"/>
          </p:cNvSpPr>
          <p:nvPr>
            <p:ph type="body" idx="1"/>
          </p:nvPr>
        </p:nvSpPr>
        <p:spPr/>
        <p:txBody>
          <a:bodyPr>
            <a:normAutofit/>
          </a:bodyPr>
          <a:lstStyle/>
          <a:p>
            <a:r>
              <a:rPr lang="de-DE" dirty="0" smtClean="0">
                <a:latin typeface="Arial" charset="0"/>
                <a:cs typeface="Arial" charset="0"/>
              </a:rPr>
              <a:t>Gefühl der Einsamkeit, Isolation und Verzweiflung</a:t>
            </a:r>
          </a:p>
          <a:p>
            <a:r>
              <a:rPr lang="de-DE" dirty="0" smtClean="0">
                <a:latin typeface="Arial" charset="0"/>
                <a:cs typeface="Arial" charset="0"/>
              </a:rPr>
              <a:t>Rückzug / Kontaktvermeidung / Teilnahmslosigkeit </a:t>
            </a:r>
          </a:p>
          <a:p>
            <a:r>
              <a:rPr lang="de-DE" dirty="0" smtClean="0">
                <a:latin typeface="Arial" charset="0"/>
                <a:cs typeface="Arial" charset="0"/>
              </a:rPr>
              <a:t>Ängste / </a:t>
            </a:r>
            <a:r>
              <a:rPr lang="de-DE" dirty="0" err="1" smtClean="0">
                <a:latin typeface="Arial" charset="0"/>
                <a:cs typeface="Arial" charset="0"/>
              </a:rPr>
              <a:t>Grübelzwänge</a:t>
            </a:r>
            <a:r>
              <a:rPr lang="de-DE" dirty="0" smtClean="0">
                <a:latin typeface="Arial" charset="0"/>
                <a:cs typeface="Arial" charset="0"/>
              </a:rPr>
              <a:t> / Gefühle der Ausweg- bzw. Sinnlosigkeit </a:t>
            </a:r>
          </a:p>
          <a:p>
            <a:r>
              <a:rPr lang="de-DE" dirty="0" smtClean="0">
                <a:latin typeface="Arial" charset="0"/>
                <a:cs typeface="Arial" charset="0"/>
              </a:rPr>
              <a:t>Leistungsabfall in der Schule, Schulverweigerung, Schwänzen</a:t>
            </a:r>
          </a:p>
          <a:p>
            <a:r>
              <a:rPr lang="de-DE" dirty="0" smtClean="0">
                <a:latin typeface="Arial" charset="0"/>
                <a:cs typeface="Arial" charset="0"/>
              </a:rPr>
              <a:t>Sehnsucht, „weg zu sein“, Weglauftendenzen</a:t>
            </a:r>
          </a:p>
          <a:p>
            <a:r>
              <a:rPr lang="de-DE" dirty="0" smtClean="0">
                <a:latin typeface="Arial" charset="0"/>
                <a:cs typeface="Arial" charset="0"/>
              </a:rPr>
              <a:t>Fantasien über das „Danach“, übermäßige Beschäftigung mit dem Thema Tod, </a:t>
            </a:r>
            <a:r>
              <a:rPr lang="de-DE" dirty="0">
                <a:latin typeface="Arial" charset="0"/>
                <a:cs typeface="Arial" charset="0"/>
              </a:rPr>
              <a:t>verstecktes Abschiednehmen </a:t>
            </a:r>
            <a:r>
              <a:rPr lang="de-DE" dirty="0" smtClean="0">
                <a:latin typeface="Arial" charset="0"/>
                <a:cs typeface="Arial" charset="0"/>
              </a:rPr>
              <a:t>(Verschenken </a:t>
            </a:r>
            <a:r>
              <a:rPr lang="de-DE" dirty="0">
                <a:latin typeface="Arial" charset="0"/>
                <a:cs typeface="Arial" charset="0"/>
              </a:rPr>
              <a:t>von Eigentum etc</a:t>
            </a:r>
            <a:r>
              <a:rPr lang="de-DE" dirty="0" smtClean="0">
                <a:latin typeface="Arial" charset="0"/>
                <a:cs typeface="Arial" charset="0"/>
              </a:rPr>
              <a:t>.)</a:t>
            </a:r>
            <a:endParaRPr lang="de-DE" dirty="0">
              <a:latin typeface="Arial" charset="0"/>
              <a:cs typeface="Arial" charset="0"/>
            </a:endParaRPr>
          </a:p>
          <a:p>
            <a:r>
              <a:rPr lang="de-DE" dirty="0" smtClean="0">
                <a:latin typeface="Arial" charset="0"/>
                <a:cs typeface="Arial" charset="0"/>
              </a:rPr>
              <a:t>Vernachlässigung </a:t>
            </a:r>
            <a:r>
              <a:rPr lang="de-DE" dirty="0" smtClean="0">
                <a:latin typeface="Arial" charset="0"/>
                <a:cs typeface="Arial" charset="0"/>
              </a:rPr>
              <a:t>der </a:t>
            </a:r>
            <a:r>
              <a:rPr lang="de-DE" dirty="0" smtClean="0">
                <a:latin typeface="Arial" charset="0"/>
                <a:cs typeface="Arial" charset="0"/>
              </a:rPr>
              <a:t>Hygiene/Kleidung, Ausschlafen wollen</a:t>
            </a:r>
          </a:p>
          <a:p>
            <a:r>
              <a:rPr lang="de-DE" dirty="0" smtClean="0">
                <a:latin typeface="Arial" charset="0"/>
                <a:cs typeface="Arial" charset="0"/>
              </a:rPr>
              <a:t>Gehemmte </a:t>
            </a:r>
            <a:r>
              <a:rPr lang="de-DE" dirty="0" smtClean="0">
                <a:latin typeface="Arial" charset="0"/>
                <a:cs typeface="Arial" charset="0"/>
              </a:rPr>
              <a:t>Aggression</a:t>
            </a:r>
          </a:p>
          <a:p>
            <a:r>
              <a:rPr lang="de-DE" dirty="0" smtClean="0">
                <a:latin typeface="Arial" charset="0"/>
                <a:cs typeface="Arial" charset="0"/>
              </a:rPr>
              <a:t>Frühere Suizidversuche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p:nvPr>
        </p:nvSpPr>
        <p:spPr/>
        <p:txBody>
          <a:bodyPr/>
          <a:lstStyle/>
          <a:p>
            <a:pPr algn="ctr"/>
            <a:r>
              <a:rPr lang="de-DE" b="1" dirty="0" smtClean="0">
                <a:latin typeface="Frutiger LT Com 55 Roman"/>
              </a:rPr>
              <a:t>Allgemeine Prävention</a:t>
            </a:r>
          </a:p>
        </p:txBody>
      </p:sp>
      <p:sp>
        <p:nvSpPr>
          <p:cNvPr id="61442" name="Rectangle 3"/>
          <p:cNvSpPr>
            <a:spLocks noGrp="1"/>
          </p:cNvSpPr>
          <p:nvPr>
            <p:ph type="body" idx="1"/>
          </p:nvPr>
        </p:nvSpPr>
        <p:spPr/>
        <p:txBody>
          <a:bodyPr/>
          <a:lstStyle/>
          <a:p>
            <a:r>
              <a:rPr lang="de-DE" b="1" dirty="0" smtClean="0">
                <a:latin typeface="Arial" charset="0"/>
                <a:cs typeface="Arial" charset="0"/>
              </a:rPr>
              <a:t>Kommunikation </a:t>
            </a:r>
            <a:r>
              <a:rPr lang="de-DE" b="1" dirty="0" smtClean="0">
                <a:latin typeface="Arial" charset="0"/>
                <a:cs typeface="Arial" charset="0"/>
              </a:rPr>
              <a:t>- </a:t>
            </a:r>
            <a:r>
              <a:rPr lang="de-DE" b="1" dirty="0" smtClean="0">
                <a:latin typeface="Arial" charset="0"/>
                <a:cs typeface="Arial" charset="0"/>
              </a:rPr>
              <a:t>Bindung </a:t>
            </a:r>
            <a:r>
              <a:rPr lang="de-DE" b="1" dirty="0" smtClean="0">
                <a:latin typeface="Arial" charset="0"/>
                <a:cs typeface="Arial" charset="0"/>
              </a:rPr>
              <a:t>- Kompromissbereitschaft</a:t>
            </a:r>
          </a:p>
          <a:p>
            <a:endParaRPr lang="de-DE" dirty="0" smtClean="0">
              <a:latin typeface="Arial" charset="0"/>
              <a:cs typeface="Arial" charset="0"/>
            </a:endParaRPr>
          </a:p>
          <a:p>
            <a:r>
              <a:rPr lang="de-DE" dirty="0" smtClean="0">
                <a:latin typeface="Arial" charset="0"/>
                <a:cs typeface="Arial" charset="0"/>
              </a:rPr>
              <a:t>Tod, Streben, Sinnfragen, Suizid nicht tabuisieren</a:t>
            </a:r>
          </a:p>
          <a:p>
            <a:r>
              <a:rPr lang="de-DE" dirty="0" smtClean="0">
                <a:latin typeface="Arial" charset="0"/>
                <a:cs typeface="Arial" charset="0"/>
              </a:rPr>
              <a:t>Suizidversuche, Suizide im Umfeld besprechen …</a:t>
            </a:r>
          </a:p>
          <a:p>
            <a:endParaRPr lang="de-DE" dirty="0" smtClean="0">
              <a:latin typeface="Arial" charset="0"/>
              <a:cs typeface="Arial" charset="0"/>
            </a:endParaRPr>
          </a:p>
          <a:p>
            <a:r>
              <a:rPr lang="de-DE" dirty="0" smtClean="0">
                <a:latin typeface="Arial" charset="0"/>
                <a:cs typeface="Arial" charset="0"/>
              </a:rPr>
              <a:t>Selbständigkeit, Begabungen, Interessen fördern</a:t>
            </a:r>
          </a:p>
          <a:p>
            <a:r>
              <a:rPr lang="de-DE" dirty="0" smtClean="0">
                <a:latin typeface="Arial" charset="0"/>
                <a:cs typeface="Arial" charset="0"/>
              </a:rPr>
              <a:t>Kontakte zu Gleichaltrigen unterstützen</a:t>
            </a:r>
          </a:p>
          <a:p>
            <a:r>
              <a:rPr lang="de-DE" dirty="0" smtClean="0">
                <a:latin typeface="Arial" charset="0"/>
                <a:cs typeface="Arial" charset="0"/>
              </a:rPr>
              <a:t>Strukturierte Freizeitgestaltung (Sport, Vereine)</a:t>
            </a:r>
          </a:p>
          <a:p>
            <a:r>
              <a:rPr lang="de-DE" dirty="0" smtClean="0">
                <a:latin typeface="Arial" charset="0"/>
                <a:cs typeface="Arial" charset="0"/>
              </a:rPr>
              <a:t>Leistung fördern, Grenzen erkennen</a:t>
            </a:r>
          </a:p>
          <a:p>
            <a:r>
              <a:rPr lang="de-DE" dirty="0" smtClean="0">
                <a:latin typeface="Arial" charset="0"/>
                <a:cs typeface="Arial" charset="0"/>
              </a:rPr>
              <a:t>Kritische Einstellung zu Medien / Internet fördern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p:nvPr>
        </p:nvSpPr>
        <p:spPr/>
        <p:txBody>
          <a:bodyPr/>
          <a:lstStyle/>
          <a:p>
            <a:pPr algn="ctr"/>
            <a:r>
              <a:rPr lang="de-DE" b="1" smtClean="0">
                <a:latin typeface="Frutiger LT Com 55 Roman"/>
              </a:rPr>
              <a:t>Hilfsangebote</a:t>
            </a:r>
          </a:p>
        </p:txBody>
      </p:sp>
      <p:sp>
        <p:nvSpPr>
          <p:cNvPr id="59394" name="Rectangle 3"/>
          <p:cNvSpPr>
            <a:spLocks noGrp="1"/>
          </p:cNvSpPr>
          <p:nvPr>
            <p:ph type="body" idx="1"/>
          </p:nvPr>
        </p:nvSpPr>
        <p:spPr>
          <a:xfrm>
            <a:off x="430213" y="1916113"/>
            <a:ext cx="8713787" cy="4525962"/>
          </a:xfrm>
        </p:spPr>
        <p:txBody>
          <a:bodyPr/>
          <a:lstStyle/>
          <a:p>
            <a:r>
              <a:rPr lang="de-DE" dirty="0" smtClean="0">
                <a:latin typeface="Arial" charset="0"/>
                <a:cs typeface="Arial" charset="0"/>
              </a:rPr>
              <a:t>Primärprävention (</a:t>
            </a:r>
            <a:r>
              <a:rPr lang="de-DE" altLang="de-DE" dirty="0" smtClean="0">
                <a:latin typeface="Arial" charset="0"/>
                <a:cs typeface="Arial" charset="0"/>
              </a:rPr>
              <a:t>Allgemein: Präventionsprogramme; Spezifisch: an Hochrisikogruppen gerichtet)</a:t>
            </a:r>
          </a:p>
          <a:p>
            <a:pPr lvl="1"/>
            <a:r>
              <a:rPr lang="de-DE" sz="2000" dirty="0" smtClean="0">
                <a:solidFill>
                  <a:srgbClr val="144995"/>
                </a:solidFill>
                <a:latin typeface="Arial" charset="0"/>
              </a:rPr>
              <a:t>in Familie, Schulen, </a:t>
            </a:r>
            <a:r>
              <a:rPr lang="de-DE" sz="2000" dirty="0" smtClean="0">
                <a:solidFill>
                  <a:srgbClr val="144995"/>
                </a:solidFill>
                <a:latin typeface="Arial" charset="0"/>
              </a:rPr>
              <a:t>Kindertagesstätten …</a:t>
            </a:r>
            <a:endParaRPr lang="de-DE" sz="2000" dirty="0" smtClean="0">
              <a:solidFill>
                <a:srgbClr val="144995"/>
              </a:solidFill>
              <a:latin typeface="Arial" charset="0"/>
            </a:endParaRPr>
          </a:p>
          <a:p>
            <a:endParaRPr lang="de-DE" dirty="0" smtClean="0">
              <a:latin typeface="Arial" charset="0"/>
              <a:cs typeface="Arial" charset="0"/>
            </a:endParaRPr>
          </a:p>
          <a:p>
            <a:r>
              <a:rPr lang="de-DE" dirty="0" smtClean="0">
                <a:latin typeface="Arial" charset="0"/>
                <a:cs typeface="Arial" charset="0"/>
              </a:rPr>
              <a:t>Sekundärprävention</a:t>
            </a:r>
          </a:p>
          <a:p>
            <a:pPr lvl="1"/>
            <a:r>
              <a:rPr lang="de-DE" sz="2000" dirty="0" smtClean="0">
                <a:solidFill>
                  <a:srgbClr val="144995"/>
                </a:solidFill>
                <a:latin typeface="Arial" charset="0"/>
              </a:rPr>
              <a:t>Telefonseelsorge, Kinder- und Jugendpsychiater, Selbsthilfegruppen (auch für Angehörige) …</a:t>
            </a:r>
          </a:p>
          <a:p>
            <a:endParaRPr lang="de-DE" dirty="0" smtClean="0">
              <a:latin typeface="Arial" charset="0"/>
              <a:cs typeface="Arial" charset="0"/>
            </a:endParaRPr>
          </a:p>
          <a:p>
            <a:r>
              <a:rPr lang="de-DE" dirty="0" smtClean="0">
                <a:latin typeface="Arial" charset="0"/>
                <a:cs typeface="Arial" charset="0"/>
              </a:rPr>
              <a:t>Tertiärprävention</a:t>
            </a:r>
          </a:p>
          <a:p>
            <a:pPr lvl="1"/>
            <a:r>
              <a:rPr lang="de-DE" sz="2000" dirty="0" err="1" smtClean="0">
                <a:solidFill>
                  <a:srgbClr val="144995"/>
                </a:solidFill>
                <a:latin typeface="Arial" charset="0"/>
              </a:rPr>
              <a:t>Rezidivprophylaxe</a:t>
            </a:r>
            <a:r>
              <a:rPr lang="de-DE" sz="2000" dirty="0" smtClean="0">
                <a:solidFill>
                  <a:srgbClr val="144995"/>
                </a:solidFill>
                <a:latin typeface="Arial" charset="0"/>
              </a:rPr>
              <a:t>. Reintegration in das Umfeld, Therapie </a:t>
            </a:r>
          </a:p>
        </p:txBody>
      </p:sp>
    </p:spTree>
    <p:extLst>
      <p:ext uri="{BB962C8B-B14F-4D97-AF65-F5344CB8AC3E}">
        <p14:creationId xmlns:p14="http://schemas.microsoft.com/office/powerpoint/2010/main" val="30283629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p:cNvSpPr>
          <p:nvPr>
            <p:ph type="title"/>
          </p:nvPr>
        </p:nvSpPr>
        <p:spPr/>
        <p:txBody>
          <a:bodyPr/>
          <a:lstStyle/>
          <a:p>
            <a:pPr algn="ctr"/>
            <a:r>
              <a:rPr lang="el-GR" b="1" dirty="0" smtClean="0">
                <a:latin typeface="Frutiger LT Com 55 Roman"/>
              </a:rPr>
              <a:t>Σ</a:t>
            </a:r>
            <a:r>
              <a:rPr lang="de-DE" b="1" smtClean="0">
                <a:latin typeface="Frutiger LT Com 55 Roman"/>
              </a:rPr>
              <a:t> Prävention</a:t>
            </a:r>
          </a:p>
        </p:txBody>
      </p:sp>
      <p:sp>
        <p:nvSpPr>
          <p:cNvPr id="62466" name="Rectangle 3"/>
          <p:cNvSpPr>
            <a:spLocks noGrp="1"/>
          </p:cNvSpPr>
          <p:nvPr>
            <p:ph type="body" idx="1"/>
          </p:nvPr>
        </p:nvSpPr>
        <p:spPr/>
        <p:txBody>
          <a:bodyPr/>
          <a:lstStyle/>
          <a:p>
            <a:r>
              <a:rPr lang="de-DE" smtClean="0">
                <a:latin typeface="Arial" charset="0"/>
                <a:cs typeface="Arial" charset="0"/>
              </a:rPr>
              <a:t>Netzwerk mit Nahtstellen und zentraler Koordinierung/Verantwortlichkeit</a:t>
            </a:r>
          </a:p>
          <a:p>
            <a:r>
              <a:rPr lang="de-DE" smtClean="0">
                <a:latin typeface="Arial" charset="0"/>
                <a:cs typeface="Arial" charset="0"/>
              </a:rPr>
              <a:t>Identifizierung von Risikogruppen und Krisensituationen</a:t>
            </a:r>
          </a:p>
          <a:p>
            <a:r>
              <a:rPr lang="de-DE" smtClean="0">
                <a:latin typeface="Arial" charset="0"/>
                <a:cs typeface="Arial" charset="0"/>
              </a:rPr>
              <a:t>Erkennen von Warnsignalen</a:t>
            </a:r>
          </a:p>
          <a:p>
            <a:endParaRPr lang="de-DE" smtClean="0">
              <a:latin typeface="Arial" charset="0"/>
              <a:cs typeface="Arial" charset="0"/>
            </a:endParaRPr>
          </a:p>
          <a:p>
            <a:r>
              <a:rPr lang="de-DE" smtClean="0">
                <a:latin typeface="Arial" charset="0"/>
                <a:cs typeface="Arial" charset="0"/>
              </a:rPr>
              <a:t>Förderung und Stützung einer adäquaten Beziehungs- und Bindungsfähigkeit – Schaffung entsprechender Bedingungen</a:t>
            </a:r>
          </a:p>
          <a:p>
            <a:pPr marL="342900" lvl="1" indent="-342900">
              <a:buClr>
                <a:srgbClr val="FF7400"/>
              </a:buClr>
              <a:buFont typeface="Arial" charset="0"/>
              <a:buChar char="•"/>
            </a:pPr>
            <a:r>
              <a:rPr lang="de-DE" sz="2000" smtClean="0">
                <a:solidFill>
                  <a:srgbClr val="144995"/>
                </a:solidFill>
                <a:latin typeface="Arial" charset="0"/>
              </a:rPr>
              <a:t>bei psychosozialen Krisen frühe (intensive) Hilfen</a:t>
            </a:r>
          </a:p>
          <a:p>
            <a:pPr marL="342900" lvl="1" indent="-342900">
              <a:buClr>
                <a:srgbClr val="FF7400"/>
              </a:buClr>
              <a:buFont typeface="Arial" charset="0"/>
              <a:buChar char="•"/>
            </a:pPr>
            <a:r>
              <a:rPr lang="de-DE" sz="2000" smtClean="0">
                <a:solidFill>
                  <a:srgbClr val="144995"/>
                </a:solidFill>
                <a:latin typeface="Arial" charset="0"/>
              </a:rPr>
              <a:t>Früherkennung! (KJP als früherkennungsorientierte Medizin)</a:t>
            </a:r>
          </a:p>
          <a:p>
            <a:pPr marL="342900" lvl="1" indent="-342900">
              <a:buClr>
                <a:srgbClr val="FF7400"/>
              </a:buClr>
              <a:buFont typeface="Arial" charset="0"/>
              <a:buChar char="•"/>
            </a:pPr>
            <a:r>
              <a:rPr lang="de-DE" sz="2000" smtClean="0">
                <a:solidFill>
                  <a:srgbClr val="144995"/>
                </a:solidFill>
                <a:latin typeface="Arial" charset="0"/>
              </a:rPr>
              <a:t>Z. n. Suizidversuch bei Kindern und Jugendlichen gehört immer in kinder- und jugendpsychiatrische Weiterbehandlung </a:t>
            </a:r>
          </a:p>
          <a:p>
            <a:endParaRPr lang="de-DE" smtClean="0">
              <a:latin typeface="Arial" charset="0"/>
              <a:cs typeface="Arial" charset="0"/>
            </a:endParaRPr>
          </a:p>
          <a:p>
            <a:pPr>
              <a:buFont typeface="Arial" charset="0"/>
              <a:buNone/>
            </a:pPr>
            <a:endParaRPr lang="de-DE" smtClean="0">
              <a:latin typeface="Arial" charset="0"/>
              <a:cs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el 1"/>
          <p:cNvSpPr>
            <a:spLocks noGrp="1"/>
          </p:cNvSpPr>
          <p:nvPr>
            <p:ph type="title"/>
          </p:nvPr>
        </p:nvSpPr>
        <p:spPr>
          <a:xfrm>
            <a:off x="179388" y="1700213"/>
            <a:ext cx="8712200" cy="576262"/>
          </a:xfrm>
        </p:spPr>
        <p:txBody>
          <a:bodyPr/>
          <a:lstStyle/>
          <a:p>
            <a:pPr algn="ctr"/>
            <a:r>
              <a:rPr lang="de-DE" sz="4800" b="1" smtClean="0">
                <a:latin typeface="Frutiger LT Com 55 Roman"/>
              </a:rPr>
              <a:t>Vielen Dank</a:t>
            </a:r>
            <a:br>
              <a:rPr lang="de-DE" sz="4800" b="1" smtClean="0">
                <a:latin typeface="Frutiger LT Com 55 Roman"/>
              </a:rPr>
            </a:br>
            <a:r>
              <a:rPr lang="de-DE" sz="4800" b="1" smtClean="0">
                <a:latin typeface="Frutiger LT Com 55 Roman"/>
              </a:rPr>
              <a:t> für Ihre </a:t>
            </a:r>
            <a:br>
              <a:rPr lang="de-DE" sz="4800" b="1" smtClean="0">
                <a:latin typeface="Frutiger LT Com 55 Roman"/>
              </a:rPr>
            </a:br>
            <a:r>
              <a:rPr lang="de-DE" sz="4800" b="1" smtClean="0">
                <a:latin typeface="Frutiger LT Com 55 Roman"/>
              </a:rPr>
              <a:t>Achtsamkeit!</a:t>
            </a:r>
          </a:p>
        </p:txBody>
      </p:sp>
      <p:sp>
        <p:nvSpPr>
          <p:cNvPr id="63490" name="Inhaltsplatzhalter 2"/>
          <p:cNvSpPr>
            <a:spLocks noGrp="1"/>
          </p:cNvSpPr>
          <p:nvPr>
            <p:ph idx="1"/>
          </p:nvPr>
        </p:nvSpPr>
        <p:spPr>
          <a:xfrm>
            <a:off x="5148263" y="4868863"/>
            <a:ext cx="3744912" cy="1368425"/>
          </a:xfrm>
        </p:spPr>
        <p:txBody>
          <a:bodyPr/>
          <a:lstStyle/>
          <a:p>
            <a:endParaRPr lang="de-DE" smtClean="0">
              <a:latin typeface="Arial" charset="0"/>
              <a:cs typeface="Arial" charset="0"/>
            </a:endParaRPr>
          </a:p>
        </p:txBody>
      </p:sp>
      <p:sp>
        <p:nvSpPr>
          <p:cNvPr id="4" name="Datumsplatzhalter 3"/>
          <p:cNvSpPr>
            <a:spLocks noGrp="1"/>
          </p:cNvSpPr>
          <p:nvPr>
            <p:ph type="dt" sz="quarter" idx="10"/>
          </p:nvPr>
        </p:nvSpPr>
        <p:spPr/>
        <p:txBody>
          <a:bodyPr wrap="square" numCol="1" anchorCtr="0" compatLnSpc="1">
            <a:prstTxWarp prst="textNoShape">
              <a:avLst/>
            </a:prstTxWarp>
          </a:bodyPr>
          <a:lstStyle/>
          <a:p>
            <a:pPr fontAlgn="base">
              <a:spcBef>
                <a:spcPct val="0"/>
              </a:spcBef>
              <a:spcAft>
                <a:spcPct val="0"/>
              </a:spcAft>
            </a:pPr>
            <a:endParaRPr lang="de-DE" smtClean="0">
              <a:latin typeface="Frutiger LT Com 55 Roman"/>
              <a:cs typeface="Arial" charset="0"/>
            </a:endParaRPr>
          </a:p>
        </p:txBody>
      </p:sp>
      <p:sp>
        <p:nvSpPr>
          <p:cNvPr id="5" name="Fußzeilenplatzhalter 4"/>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pPr>
            <a:endParaRPr lang="de-DE" smtClean="0">
              <a:latin typeface="Frutiger LT Com 55 Roman"/>
              <a:cs typeface="Arial" charset="0"/>
            </a:endParaRPr>
          </a:p>
        </p:txBody>
      </p:sp>
      <p:sp>
        <p:nvSpPr>
          <p:cNvPr id="63493" name="Foliennummernplatzhalt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7A52FCD3-98A5-4EED-963D-B1884B4901EA}" type="slidenum">
              <a:rPr lang="de-DE" smtClean="0">
                <a:latin typeface="Frutiger LT Com 55 Roman"/>
                <a:cs typeface="Arial" charset="0"/>
              </a:rPr>
              <a:pPr fontAlgn="base">
                <a:spcBef>
                  <a:spcPct val="0"/>
                </a:spcBef>
                <a:spcAft>
                  <a:spcPct val="0"/>
                </a:spcAft>
              </a:pPr>
              <a:t>46</a:t>
            </a:fld>
            <a:endParaRPr lang="de-DE" smtClean="0">
              <a:latin typeface="Frutiger LT Com 55 Roman"/>
              <a:cs typeface="Arial" charset="0"/>
            </a:endParaRPr>
          </a:p>
        </p:txBody>
      </p:sp>
      <p:pic>
        <p:nvPicPr>
          <p:cNvPr id="63494" name="Picture 4" descr="LPIC1805"/>
          <p:cNvPicPr>
            <a:picLocks noChangeAspect="1" noChangeArrowheads="1"/>
          </p:cNvPicPr>
          <p:nvPr/>
        </p:nvPicPr>
        <p:blipFill>
          <a:blip r:embed="rId2"/>
          <a:srcRect/>
          <a:stretch>
            <a:fillRect/>
          </a:stretch>
        </p:blipFill>
        <p:spPr bwMode="auto">
          <a:xfrm>
            <a:off x="2124075" y="3213100"/>
            <a:ext cx="4608513" cy="3462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Datumsplatzhalt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algn="r" fontAlgn="base">
              <a:spcBef>
                <a:spcPct val="0"/>
              </a:spcBef>
              <a:spcAft>
                <a:spcPct val="0"/>
              </a:spcAft>
            </a:pPr>
            <a:endParaRPr lang="de-DE" altLang="de-DE" sz="900" smtClean="0">
              <a:solidFill>
                <a:srgbClr val="907266"/>
              </a:solidFill>
              <a:latin typeface="Arial" charset="0"/>
              <a:cs typeface="Arial" charset="0"/>
            </a:endParaRPr>
          </a:p>
        </p:txBody>
      </p:sp>
      <p:sp>
        <p:nvSpPr>
          <p:cNvPr id="19458" name="Fußzeilenplatzhalt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de-DE" altLang="de-DE" sz="900" smtClean="0">
              <a:latin typeface="Arial" charset="0"/>
              <a:cs typeface="Arial" charset="0"/>
            </a:endParaRPr>
          </a:p>
        </p:txBody>
      </p:sp>
      <p:sp>
        <p:nvSpPr>
          <p:cNvPr id="19459" name="Foliennummernplatzhalt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823CB6D6-70F3-4CF1-8F61-F9FF8F190021}" type="slidenum">
              <a:rPr lang="de-DE" altLang="de-DE" sz="1400" smtClean="0">
                <a:latin typeface="Arial" charset="0"/>
                <a:cs typeface="Arial" charset="0"/>
              </a:rPr>
              <a:pPr fontAlgn="base">
                <a:spcBef>
                  <a:spcPct val="0"/>
                </a:spcBef>
                <a:spcAft>
                  <a:spcPct val="0"/>
                </a:spcAft>
              </a:pPr>
              <a:t>5</a:t>
            </a:fld>
            <a:endParaRPr lang="de-DE" altLang="de-DE" sz="1400" smtClean="0">
              <a:latin typeface="Arial" charset="0"/>
              <a:cs typeface="Arial" charset="0"/>
            </a:endParaRPr>
          </a:p>
        </p:txBody>
      </p:sp>
      <p:sp>
        <p:nvSpPr>
          <p:cNvPr id="19460" name="Rectangle 2"/>
          <p:cNvSpPr>
            <a:spLocks noGrp="1" noChangeArrowheads="1"/>
          </p:cNvSpPr>
          <p:nvPr>
            <p:ph type="title"/>
          </p:nvPr>
        </p:nvSpPr>
        <p:spPr/>
        <p:txBody>
          <a:bodyPr/>
          <a:lstStyle/>
          <a:p>
            <a:pPr algn="ctr" eaLnBrk="1" hangingPunct="1"/>
            <a:r>
              <a:rPr lang="de-DE" altLang="de-DE" b="1" smtClean="0">
                <a:latin typeface="Frutiger LT Com 55 Roman"/>
              </a:rPr>
              <a:t>Begriffe </a:t>
            </a:r>
          </a:p>
        </p:txBody>
      </p:sp>
      <p:sp>
        <p:nvSpPr>
          <p:cNvPr id="4102" name="Rectangle 3"/>
          <p:cNvSpPr>
            <a:spLocks noGrp="1" noChangeArrowheads="1"/>
          </p:cNvSpPr>
          <p:nvPr>
            <p:ph type="body" idx="1"/>
          </p:nvPr>
        </p:nvSpPr>
        <p:spPr>
          <a:xfrm>
            <a:off x="971550" y="1916113"/>
            <a:ext cx="7488238" cy="4525962"/>
          </a:xfrm>
        </p:spPr>
        <p:txBody>
          <a:bodyPr/>
          <a:lstStyle/>
          <a:p>
            <a:pPr eaLnBrk="1" hangingPunct="1">
              <a:defRPr/>
            </a:pPr>
            <a:r>
              <a:rPr lang="de-DE" altLang="de-DE" dirty="0" smtClean="0"/>
              <a:t>Suizidale Gedanken/Affekte</a:t>
            </a:r>
            <a:r>
              <a:rPr lang="de-DE" altLang="de-DE" dirty="0"/>
              <a:t> </a:t>
            </a:r>
            <a:r>
              <a:rPr lang="de-DE" altLang="de-DE" dirty="0" smtClean="0"/>
              <a:t>(„Suizidgedanken“)</a:t>
            </a:r>
          </a:p>
          <a:p>
            <a:pPr marL="0" indent="0" eaLnBrk="1" hangingPunct="1">
              <a:buFont typeface="Arial" charset="0"/>
              <a:buNone/>
              <a:defRPr/>
            </a:pPr>
            <a:endParaRPr lang="de-DE" altLang="de-DE" dirty="0" smtClean="0"/>
          </a:p>
          <a:p>
            <a:pPr eaLnBrk="1" hangingPunct="1">
              <a:defRPr/>
            </a:pPr>
            <a:r>
              <a:rPr lang="de-DE" altLang="de-DE" dirty="0" smtClean="0"/>
              <a:t>Suizidversuch</a:t>
            </a:r>
          </a:p>
          <a:p>
            <a:pPr eaLnBrk="1" hangingPunct="1">
              <a:defRPr/>
            </a:pPr>
            <a:endParaRPr lang="de-DE" altLang="de-DE" dirty="0" smtClean="0"/>
          </a:p>
          <a:p>
            <a:pPr eaLnBrk="1" hangingPunct="1">
              <a:defRPr/>
            </a:pPr>
            <a:r>
              <a:rPr lang="de-DE" altLang="de-DE" dirty="0" smtClean="0"/>
              <a:t>Suizid (retrospektiv: </a:t>
            </a:r>
            <a:r>
              <a:rPr lang="de-DE" altLang="de-DE" b="1" dirty="0" smtClean="0"/>
              <a:t>psychische Krankheit bei ca. 90 % der Verstorbenen</a:t>
            </a:r>
            <a:r>
              <a:rPr lang="de-DE" altLang="de-DE" dirty="0" smtClean="0"/>
              <a:t>)</a:t>
            </a:r>
          </a:p>
          <a:p>
            <a:pPr eaLnBrk="1" hangingPunct="1">
              <a:buFontTx/>
              <a:buNone/>
              <a:defRPr/>
            </a:pPr>
            <a:endParaRPr lang="de-DE" altLang="de-DE" dirty="0" smtClean="0"/>
          </a:p>
          <a:p>
            <a:pPr eaLnBrk="1" hangingPunct="1">
              <a:defRPr/>
            </a:pPr>
            <a:endParaRPr lang="de-DE" altLang="de-DE" dirty="0" smtClean="0"/>
          </a:p>
          <a:p>
            <a:pPr lvl="1" eaLnBrk="1" hangingPunct="1">
              <a:defRPr/>
            </a:pPr>
            <a:endParaRPr lang="de-DE" altLang="de-DE" sz="2000" dirty="0" smtClean="0"/>
          </a:p>
          <a:p>
            <a:pPr lvl="1" eaLnBrk="1" hangingPunct="1">
              <a:defRPr/>
            </a:pPr>
            <a:endParaRPr lang="de-DE" altLang="de-DE" sz="2000" dirty="0" smtClean="0"/>
          </a:p>
          <a:p>
            <a:pPr lvl="1" eaLnBrk="1" hangingPunct="1">
              <a:defRPr/>
            </a:pPr>
            <a:endParaRPr lang="de-DE" altLang="de-DE" sz="2000" dirty="0" smtClean="0"/>
          </a:p>
          <a:p>
            <a:pPr lvl="1" eaLnBrk="1" hangingPunct="1">
              <a:defRPr/>
            </a:pPr>
            <a:endParaRPr lang="de-DE" altLang="de-DE" sz="20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Datumsplatzhalt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algn="r" fontAlgn="base">
              <a:spcBef>
                <a:spcPct val="0"/>
              </a:spcBef>
              <a:spcAft>
                <a:spcPct val="0"/>
              </a:spcAft>
            </a:pPr>
            <a:endParaRPr lang="de-DE" altLang="de-DE" sz="900" smtClean="0">
              <a:solidFill>
                <a:srgbClr val="907266"/>
              </a:solidFill>
              <a:latin typeface="Arial" charset="0"/>
              <a:cs typeface="Arial" charset="0"/>
            </a:endParaRPr>
          </a:p>
        </p:txBody>
      </p:sp>
      <p:sp>
        <p:nvSpPr>
          <p:cNvPr id="20482" name="Fußzeilenplatzhalt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de-DE" altLang="de-DE" sz="900" smtClean="0">
              <a:latin typeface="Arial" charset="0"/>
              <a:cs typeface="Arial" charset="0"/>
            </a:endParaRPr>
          </a:p>
        </p:txBody>
      </p:sp>
      <p:sp>
        <p:nvSpPr>
          <p:cNvPr id="20483" name="Foliennummernplatzhalt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01B0AECE-A044-489D-A15D-9163EE08E756}" type="slidenum">
              <a:rPr lang="de-DE" altLang="de-DE" sz="1400" smtClean="0">
                <a:latin typeface="Arial" charset="0"/>
                <a:cs typeface="Arial" charset="0"/>
              </a:rPr>
              <a:pPr fontAlgn="base">
                <a:spcBef>
                  <a:spcPct val="0"/>
                </a:spcBef>
                <a:spcAft>
                  <a:spcPct val="0"/>
                </a:spcAft>
              </a:pPr>
              <a:t>6</a:t>
            </a:fld>
            <a:endParaRPr lang="de-DE" altLang="de-DE" sz="1400" smtClean="0">
              <a:latin typeface="Arial" charset="0"/>
              <a:cs typeface="Arial" charset="0"/>
            </a:endParaRPr>
          </a:p>
        </p:txBody>
      </p:sp>
      <p:sp>
        <p:nvSpPr>
          <p:cNvPr id="20484" name="Rectangle 2"/>
          <p:cNvSpPr>
            <a:spLocks noGrp="1" noChangeArrowheads="1"/>
          </p:cNvSpPr>
          <p:nvPr>
            <p:ph type="title"/>
          </p:nvPr>
        </p:nvSpPr>
        <p:spPr/>
        <p:txBody>
          <a:bodyPr/>
          <a:lstStyle/>
          <a:p>
            <a:pPr algn="ctr" eaLnBrk="1" hangingPunct="1"/>
            <a:r>
              <a:rPr lang="de-DE" altLang="de-DE" b="1" smtClean="0">
                <a:latin typeface="Frutiger LT Com 55 Roman"/>
              </a:rPr>
              <a:t>Begriffe </a:t>
            </a:r>
          </a:p>
        </p:txBody>
      </p:sp>
      <p:sp>
        <p:nvSpPr>
          <p:cNvPr id="4102" name="Rectangle 3"/>
          <p:cNvSpPr>
            <a:spLocks noGrp="1" noChangeArrowheads="1"/>
          </p:cNvSpPr>
          <p:nvPr>
            <p:ph type="body" idx="1"/>
          </p:nvPr>
        </p:nvSpPr>
        <p:spPr>
          <a:xfrm>
            <a:off x="179512" y="2060848"/>
            <a:ext cx="8713787" cy="4525963"/>
          </a:xfrm>
        </p:spPr>
        <p:txBody>
          <a:bodyPr>
            <a:normAutofit/>
          </a:bodyPr>
          <a:lstStyle/>
          <a:p>
            <a:pPr eaLnBrk="1" hangingPunct="1">
              <a:defRPr/>
            </a:pPr>
            <a:r>
              <a:rPr lang="de-DE" altLang="de-DE" sz="2200" dirty="0" smtClean="0"/>
              <a:t>Suizidale Gedanken/Affekte:</a:t>
            </a:r>
          </a:p>
          <a:p>
            <a:pPr lvl="1" eaLnBrk="1" hangingPunct="1">
              <a:defRPr/>
            </a:pPr>
            <a:r>
              <a:rPr lang="de-DE" altLang="de-DE" sz="2200" dirty="0" smtClean="0">
                <a:solidFill>
                  <a:srgbClr val="144995"/>
                </a:solidFill>
                <a:latin typeface="Arial" panose="020B0604020202020204" pitchFamily="34" charset="0"/>
                <a:cs typeface="Arial" panose="020B0604020202020204" pitchFamily="34" charset="0"/>
              </a:rPr>
              <a:t>Verbale/nicht verbale Anzeichen, die direkt oder indirekt Beschäftigung mit Selbsttötungsideen anzeigen ohne Verknüpfung mit Handlungen (ca. 8 % Kinder, mind. 20 % Jugendliche)</a:t>
            </a:r>
          </a:p>
          <a:p>
            <a:pPr lvl="1" eaLnBrk="1" hangingPunct="1">
              <a:defRPr/>
            </a:pPr>
            <a:endParaRPr lang="de-DE" altLang="de-DE" sz="2200" dirty="0" smtClean="0">
              <a:solidFill>
                <a:srgbClr val="144995"/>
              </a:solidFill>
              <a:latin typeface="Arial" panose="020B0604020202020204" pitchFamily="34" charset="0"/>
              <a:cs typeface="Arial" panose="020B0604020202020204" pitchFamily="34" charset="0"/>
            </a:endParaRPr>
          </a:p>
          <a:p>
            <a:pPr marL="457200" lvl="1" indent="0" eaLnBrk="1" hangingPunct="1">
              <a:buNone/>
              <a:defRPr/>
            </a:pPr>
            <a:endParaRPr lang="de-DE" altLang="de-DE" sz="2100" dirty="0" smtClean="0"/>
          </a:p>
          <a:p>
            <a:pPr eaLnBrk="1" hangingPunct="1">
              <a:defRPr/>
            </a:pPr>
            <a:endParaRPr lang="de-DE" altLang="de-DE" dirty="0" smtClean="0"/>
          </a:p>
          <a:p>
            <a:pPr marL="457200" lvl="1" indent="0" eaLnBrk="1" hangingPunct="1">
              <a:buFont typeface="Arial" charset="0"/>
              <a:buNone/>
              <a:defRPr/>
            </a:pPr>
            <a:endParaRPr lang="de-DE" altLang="de-DE" sz="2000" dirty="0" smtClean="0"/>
          </a:p>
          <a:p>
            <a:pPr lvl="1" eaLnBrk="1" hangingPunct="1">
              <a:defRPr/>
            </a:pPr>
            <a:endParaRPr lang="de-DE" altLang="de-DE" sz="2000" dirty="0" smtClean="0"/>
          </a:p>
          <a:p>
            <a:pPr lvl="1" eaLnBrk="1" hangingPunct="1">
              <a:defRPr/>
            </a:pPr>
            <a:endParaRPr lang="de-DE" altLang="de-DE" sz="2000" dirty="0" smtClean="0"/>
          </a:p>
          <a:p>
            <a:pPr lvl="1" eaLnBrk="1" hangingPunct="1">
              <a:defRPr/>
            </a:pPr>
            <a:endParaRPr lang="de-DE" altLang="de-DE" sz="2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Datumsplatzhalt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algn="r" fontAlgn="base">
              <a:spcBef>
                <a:spcPct val="0"/>
              </a:spcBef>
              <a:spcAft>
                <a:spcPct val="0"/>
              </a:spcAft>
            </a:pPr>
            <a:endParaRPr lang="de-DE" altLang="de-DE" sz="900" smtClean="0">
              <a:solidFill>
                <a:srgbClr val="907266"/>
              </a:solidFill>
              <a:latin typeface="Arial" charset="0"/>
              <a:cs typeface="Arial" charset="0"/>
            </a:endParaRPr>
          </a:p>
        </p:txBody>
      </p:sp>
      <p:sp>
        <p:nvSpPr>
          <p:cNvPr id="20482" name="Fußzeilenplatzhalt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de-DE" altLang="de-DE" sz="900" smtClean="0">
              <a:latin typeface="Arial" charset="0"/>
              <a:cs typeface="Arial" charset="0"/>
            </a:endParaRPr>
          </a:p>
        </p:txBody>
      </p:sp>
      <p:sp>
        <p:nvSpPr>
          <p:cNvPr id="20483" name="Foliennummernplatzhalt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01B0AECE-A044-489D-A15D-9163EE08E756}" type="slidenum">
              <a:rPr lang="de-DE" altLang="de-DE" sz="1400" smtClean="0">
                <a:latin typeface="Arial" charset="0"/>
                <a:cs typeface="Arial" charset="0"/>
              </a:rPr>
              <a:pPr fontAlgn="base">
                <a:spcBef>
                  <a:spcPct val="0"/>
                </a:spcBef>
                <a:spcAft>
                  <a:spcPct val="0"/>
                </a:spcAft>
              </a:pPr>
              <a:t>7</a:t>
            </a:fld>
            <a:endParaRPr lang="de-DE" altLang="de-DE" sz="1400" smtClean="0">
              <a:latin typeface="Arial" charset="0"/>
              <a:cs typeface="Arial" charset="0"/>
            </a:endParaRPr>
          </a:p>
        </p:txBody>
      </p:sp>
      <p:sp>
        <p:nvSpPr>
          <p:cNvPr id="20484" name="Rectangle 2"/>
          <p:cNvSpPr>
            <a:spLocks noGrp="1" noChangeArrowheads="1"/>
          </p:cNvSpPr>
          <p:nvPr>
            <p:ph type="title"/>
          </p:nvPr>
        </p:nvSpPr>
        <p:spPr/>
        <p:txBody>
          <a:bodyPr/>
          <a:lstStyle/>
          <a:p>
            <a:pPr algn="ctr" eaLnBrk="1" hangingPunct="1"/>
            <a:r>
              <a:rPr lang="de-DE" altLang="de-DE" b="1" smtClean="0">
                <a:latin typeface="Frutiger LT Com 55 Roman"/>
              </a:rPr>
              <a:t>Begriffe </a:t>
            </a:r>
          </a:p>
        </p:txBody>
      </p:sp>
      <p:sp>
        <p:nvSpPr>
          <p:cNvPr id="4102" name="Rectangle 3"/>
          <p:cNvSpPr>
            <a:spLocks noGrp="1" noChangeArrowheads="1"/>
          </p:cNvSpPr>
          <p:nvPr>
            <p:ph type="body" idx="1"/>
          </p:nvPr>
        </p:nvSpPr>
        <p:spPr>
          <a:xfrm>
            <a:off x="179512" y="1556792"/>
            <a:ext cx="8713787" cy="4525963"/>
          </a:xfrm>
        </p:spPr>
        <p:txBody>
          <a:bodyPr>
            <a:normAutofit/>
          </a:bodyPr>
          <a:lstStyle/>
          <a:p>
            <a:pPr eaLnBrk="1" hangingPunct="1">
              <a:defRPr/>
            </a:pPr>
            <a:r>
              <a:rPr lang="de-DE" altLang="de-DE" sz="2200" dirty="0" smtClean="0"/>
              <a:t>Suizidversuch</a:t>
            </a:r>
          </a:p>
          <a:p>
            <a:pPr lvl="1" eaLnBrk="1" hangingPunct="1">
              <a:defRPr/>
            </a:pPr>
            <a:r>
              <a:rPr lang="de-DE" sz="2200" dirty="0">
                <a:solidFill>
                  <a:srgbClr val="144995"/>
                </a:solidFill>
                <a:latin typeface="Arial" panose="020B0604020202020204" pitchFamily="34" charset="0"/>
                <a:cs typeface="Arial" panose="020B0604020202020204" pitchFamily="34" charset="0"/>
              </a:rPr>
              <a:t>Jeder versuchte Suizid, der nicht tödlich endete</a:t>
            </a:r>
          </a:p>
          <a:p>
            <a:pPr lvl="1" eaLnBrk="1" hangingPunct="1">
              <a:defRPr/>
            </a:pPr>
            <a:r>
              <a:rPr lang="de-DE" sz="2200" dirty="0">
                <a:solidFill>
                  <a:srgbClr val="144995"/>
                </a:solidFill>
                <a:latin typeface="Arial" panose="020B0604020202020204" pitchFamily="34" charset="0"/>
                <a:cs typeface="Arial" panose="020B0604020202020204" pitchFamily="34" charset="0"/>
              </a:rPr>
              <a:t>Handlung, die den Eindruck erwecken kann/sollte, ein Suizid sein zu können, jedoch nicht mit Selbsttötungsabsicht vorgenommen wurde (schwierig zu bewerten</a:t>
            </a:r>
            <a:r>
              <a:rPr lang="de-DE" sz="2200" dirty="0" smtClean="0">
                <a:solidFill>
                  <a:srgbClr val="144995"/>
                </a:solidFill>
                <a:latin typeface="Arial" panose="020B0604020202020204" pitchFamily="34" charset="0"/>
                <a:cs typeface="Arial" panose="020B0604020202020204" pitchFamily="34" charset="0"/>
              </a:rPr>
              <a:t>)</a:t>
            </a:r>
          </a:p>
          <a:p>
            <a:pPr lvl="1">
              <a:lnSpc>
                <a:spcPct val="90000"/>
              </a:lnSpc>
              <a:tabLst>
                <a:tab pos="2152650" algn="l"/>
              </a:tabLst>
              <a:defRPr/>
            </a:pPr>
            <a:r>
              <a:rPr lang="de-DE" sz="2200" dirty="0">
                <a:solidFill>
                  <a:srgbClr val="144995"/>
                </a:solidFill>
                <a:latin typeface="Arial" panose="020B0604020202020204" pitchFamily="34" charset="0"/>
                <a:cs typeface="Arial" panose="020B0604020202020204" pitchFamily="34" charset="0"/>
              </a:rPr>
              <a:t>Handlung mit nicht-tödlichem Ausgang, bei der ein Individuum entweder gezielt ein nicht habituelles Verhalten zeigt, das ohne Intervention von dritter Seite eine Selbstschädigung bewirken würde, oder absichtlich eine Substanz in einer Dosis einnimmt, …die zum Ziel hat, durch die aktuellen oder erwartenden Konsequenzen Veränderungen zu erwirken </a:t>
            </a:r>
            <a:r>
              <a:rPr lang="de-DE" sz="2200" dirty="0" smtClean="0">
                <a:solidFill>
                  <a:srgbClr val="144995"/>
                </a:solidFill>
                <a:latin typeface="Arial" panose="020B0604020202020204" pitchFamily="34" charset="0"/>
                <a:cs typeface="Arial" panose="020B0604020202020204" pitchFamily="34" charset="0"/>
              </a:rPr>
              <a:t>…</a:t>
            </a:r>
            <a:r>
              <a:rPr lang="de-DE" sz="2100" dirty="0">
                <a:solidFill>
                  <a:srgbClr val="144995"/>
                </a:solidFill>
                <a:latin typeface="Arial" charset="0"/>
              </a:rPr>
              <a:t>			</a:t>
            </a:r>
            <a:r>
              <a:rPr lang="de-DE" sz="2100" dirty="0" smtClean="0">
                <a:solidFill>
                  <a:srgbClr val="144995"/>
                </a:solidFill>
                <a:latin typeface="Arial" charset="0"/>
              </a:rPr>
              <a:t>                                                          </a:t>
            </a:r>
            <a:r>
              <a:rPr lang="de-DE" sz="1300" dirty="0" smtClean="0">
                <a:solidFill>
                  <a:srgbClr val="144995"/>
                </a:solidFill>
                <a:latin typeface="Arial" charset="0"/>
              </a:rPr>
              <a:t>(WHO-Definition)</a:t>
            </a:r>
            <a:endParaRPr lang="de-DE" sz="2100" dirty="0">
              <a:solidFill>
                <a:srgbClr val="144995"/>
              </a:solidFill>
              <a:latin typeface="Arial" charset="0"/>
            </a:endParaRPr>
          </a:p>
          <a:p>
            <a:pPr lvl="1" eaLnBrk="1" hangingPunct="1">
              <a:defRPr/>
            </a:pPr>
            <a:endParaRPr lang="de-DE" sz="2100" dirty="0">
              <a:latin typeface="Arial" charset="0"/>
            </a:endParaRPr>
          </a:p>
          <a:p>
            <a:pPr lvl="1" eaLnBrk="1" hangingPunct="1">
              <a:defRPr/>
            </a:pPr>
            <a:endParaRPr lang="de-DE" altLang="de-DE" sz="2100" dirty="0" smtClean="0"/>
          </a:p>
          <a:p>
            <a:pPr eaLnBrk="1" hangingPunct="1">
              <a:defRPr/>
            </a:pPr>
            <a:endParaRPr lang="de-DE" altLang="de-DE" dirty="0" smtClean="0"/>
          </a:p>
          <a:p>
            <a:pPr marL="457200" lvl="1" indent="0" eaLnBrk="1" hangingPunct="1">
              <a:buFont typeface="Arial" charset="0"/>
              <a:buNone/>
              <a:defRPr/>
            </a:pPr>
            <a:endParaRPr lang="de-DE" altLang="de-DE" sz="2000" dirty="0" smtClean="0"/>
          </a:p>
          <a:p>
            <a:pPr lvl="1" eaLnBrk="1" hangingPunct="1">
              <a:defRPr/>
            </a:pPr>
            <a:endParaRPr lang="de-DE" altLang="de-DE" sz="2000" dirty="0" smtClean="0"/>
          </a:p>
          <a:p>
            <a:pPr lvl="1" eaLnBrk="1" hangingPunct="1">
              <a:defRPr/>
            </a:pPr>
            <a:endParaRPr lang="de-DE" altLang="de-DE" sz="2000" dirty="0" smtClean="0"/>
          </a:p>
          <a:p>
            <a:pPr lvl="1" eaLnBrk="1" hangingPunct="1">
              <a:defRPr/>
            </a:pPr>
            <a:endParaRPr lang="de-DE" altLang="de-DE" sz="2000" dirty="0" smtClean="0"/>
          </a:p>
        </p:txBody>
      </p:sp>
    </p:spTree>
    <p:extLst>
      <p:ext uri="{BB962C8B-B14F-4D97-AF65-F5344CB8AC3E}">
        <p14:creationId xmlns:p14="http://schemas.microsoft.com/office/powerpoint/2010/main" val="456349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p:txBody>
          <a:bodyPr/>
          <a:lstStyle/>
          <a:p>
            <a:pPr algn="ctr" eaLnBrk="1" hangingPunct="1"/>
            <a:r>
              <a:rPr lang="de-DE" b="1" smtClean="0">
                <a:latin typeface="Frutiger LT Com 55 Roman"/>
              </a:rPr>
              <a:t>Suizid</a:t>
            </a:r>
          </a:p>
        </p:txBody>
      </p:sp>
      <p:sp>
        <p:nvSpPr>
          <p:cNvPr id="21506" name="Rectangle 3"/>
          <p:cNvSpPr>
            <a:spLocks noGrp="1"/>
          </p:cNvSpPr>
          <p:nvPr>
            <p:ph type="body" idx="1"/>
          </p:nvPr>
        </p:nvSpPr>
        <p:spPr/>
        <p:txBody>
          <a:bodyPr/>
          <a:lstStyle/>
          <a:p>
            <a:pPr eaLnBrk="1" hangingPunct="1"/>
            <a:r>
              <a:rPr lang="de-DE" dirty="0" smtClean="0">
                <a:latin typeface="Arial" charset="0"/>
                <a:cs typeface="Arial" charset="0"/>
              </a:rPr>
              <a:t>lat.: </a:t>
            </a:r>
            <a:r>
              <a:rPr lang="de-DE" dirty="0" err="1" smtClean="0">
                <a:latin typeface="Arial" charset="0"/>
                <a:cs typeface="Arial" charset="0"/>
              </a:rPr>
              <a:t>suicidium</a:t>
            </a:r>
            <a:r>
              <a:rPr lang="de-DE" dirty="0" smtClean="0">
                <a:latin typeface="Arial" charset="0"/>
                <a:cs typeface="Arial" charset="0"/>
              </a:rPr>
              <a:t>:  sui (seiner/gegen sich) + </a:t>
            </a:r>
            <a:r>
              <a:rPr lang="de-DE" dirty="0" err="1" smtClean="0">
                <a:latin typeface="Arial" charset="0"/>
                <a:cs typeface="Arial" charset="0"/>
              </a:rPr>
              <a:t>caedere</a:t>
            </a:r>
            <a:r>
              <a:rPr lang="de-DE" dirty="0" smtClean="0">
                <a:latin typeface="Arial" charset="0"/>
                <a:cs typeface="Arial" charset="0"/>
              </a:rPr>
              <a:t> (töten)</a:t>
            </a:r>
          </a:p>
          <a:p>
            <a:pPr eaLnBrk="1" hangingPunct="1">
              <a:buFont typeface="Arial" charset="0"/>
              <a:buNone/>
            </a:pPr>
            <a:endParaRPr lang="de-DE" dirty="0" smtClean="0">
              <a:latin typeface="Arial" charset="0"/>
              <a:cs typeface="Arial" charset="0"/>
            </a:endParaRPr>
          </a:p>
          <a:p>
            <a:pPr eaLnBrk="1" hangingPunct="1"/>
            <a:r>
              <a:rPr lang="de-DE" dirty="0" smtClean="0">
                <a:latin typeface="Arial" charset="0"/>
                <a:cs typeface="Arial" charset="0"/>
              </a:rPr>
              <a:t>Begrifflichkeiten: Selbsttötung, Freitod, Selbstmord (?) </a:t>
            </a:r>
          </a:p>
          <a:p>
            <a:pPr eaLnBrk="1" hangingPunct="1">
              <a:buFont typeface="Arial" charset="0"/>
              <a:buNone/>
            </a:pPr>
            <a:r>
              <a:rPr lang="de-DE" dirty="0" smtClean="0">
                <a:latin typeface="Arial" charset="0"/>
                <a:cs typeface="Arial" charset="0"/>
              </a:rPr>
              <a:t>   </a:t>
            </a:r>
          </a:p>
          <a:p>
            <a:pPr eaLnBrk="1" hangingPunct="1">
              <a:buFont typeface="Arial" charset="0"/>
              <a:buNone/>
            </a:pPr>
            <a:r>
              <a:rPr lang="de-DE" dirty="0" smtClean="0">
                <a:latin typeface="Arial" charset="0"/>
                <a:cs typeface="Arial" charset="0"/>
              </a:rPr>
              <a:t>=  willentliche Beendigung des eigenen Lebens durch selbstbestimmte Handlung oder durch Unterlassen einer Handlung = selbstintendierte Handlungen mit tödlichem Ausgang</a:t>
            </a:r>
          </a:p>
          <a:p>
            <a:pPr eaLnBrk="1" hangingPunct="1">
              <a:buFont typeface="Arial" charset="0"/>
              <a:buNone/>
            </a:pPr>
            <a:r>
              <a:rPr lang="de-DE" dirty="0" smtClean="0">
                <a:latin typeface="Arial" charset="0"/>
                <a:cs typeface="Arial" charset="0"/>
              </a:rPr>
              <a:t>    </a:t>
            </a:r>
            <a:r>
              <a:rPr lang="de-DE" sz="1800" dirty="0" smtClean="0">
                <a:latin typeface="Arial" charset="0"/>
                <a:cs typeface="Arial" charset="0"/>
              </a:rPr>
              <a:t>- z. B. Nichteinnahme lebenswichtiger Medikamente </a:t>
            </a:r>
          </a:p>
          <a:p>
            <a:pPr eaLnBrk="1" hangingPunct="1"/>
            <a:endParaRPr lang="de-DE" sz="1800" dirty="0" smtClean="0">
              <a:latin typeface="Arial" charset="0"/>
              <a:cs typeface="Arial" charset="0"/>
            </a:endParaRPr>
          </a:p>
          <a:p>
            <a:pPr eaLnBrk="1" hangingPunct="1">
              <a:buFont typeface="Arial" charset="0"/>
              <a:buNone/>
            </a:pPr>
            <a:endParaRPr lang="de-DE" sz="18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title"/>
          </p:nvPr>
        </p:nvSpPr>
        <p:spPr/>
        <p:txBody>
          <a:bodyPr/>
          <a:lstStyle/>
          <a:p>
            <a:pPr algn="ctr"/>
            <a:r>
              <a:rPr lang="de-DE" altLang="de-DE" b="1" dirty="0" smtClean="0">
                <a:latin typeface="Frutiger LT Com 55 Roman"/>
              </a:rPr>
              <a:t>Differenzierung (cave! Erwachsene)</a:t>
            </a:r>
          </a:p>
        </p:txBody>
      </p:sp>
      <p:sp>
        <p:nvSpPr>
          <p:cNvPr id="22530" name="Inhaltsplatzhalter 2"/>
          <p:cNvSpPr>
            <a:spLocks noGrp="1"/>
          </p:cNvSpPr>
          <p:nvPr>
            <p:ph idx="1"/>
          </p:nvPr>
        </p:nvSpPr>
        <p:spPr/>
        <p:txBody>
          <a:bodyPr/>
          <a:lstStyle/>
          <a:p>
            <a:r>
              <a:rPr lang="de-DE" altLang="de-DE" smtClean="0">
                <a:latin typeface="Arial" charset="0"/>
                <a:cs typeface="Arial" charset="0"/>
              </a:rPr>
              <a:t>Bilanzsuizid (kognitiv resümierender Suizid)</a:t>
            </a:r>
          </a:p>
          <a:p>
            <a:r>
              <a:rPr lang="de-DE" altLang="de-DE" smtClean="0">
                <a:latin typeface="Arial" charset="0"/>
                <a:cs typeface="Arial" charset="0"/>
              </a:rPr>
              <a:t>Suizidpakt/Doppelsuizid (gemeinsam von (Ehe-)Partnern, weitgehend freiwillig)</a:t>
            </a:r>
          </a:p>
          <a:p>
            <a:r>
              <a:rPr lang="de-DE" altLang="de-DE" smtClean="0">
                <a:latin typeface="Arial" charset="0"/>
                <a:cs typeface="Arial" charset="0"/>
              </a:rPr>
              <a:t>Erweiterter Suizid (pseudoaltruistisch, Eltern-Kinder)</a:t>
            </a:r>
          </a:p>
          <a:p>
            <a:r>
              <a:rPr lang="de-DE" altLang="de-DE" smtClean="0">
                <a:latin typeface="Arial" charset="0"/>
                <a:cs typeface="Arial" charset="0"/>
              </a:rPr>
              <a:t>Massensuizid (kollektive Selbsttötung größerer Gruppen in subjektiv/objektiv auswegloser Situation)</a:t>
            </a:r>
          </a:p>
          <a:p>
            <a:r>
              <a:rPr lang="de-DE" altLang="de-DE" smtClean="0">
                <a:latin typeface="Arial" charset="0"/>
                <a:cs typeface="Arial" charset="0"/>
              </a:rPr>
              <a:t>Antizipatorischer Suizidversuch (Zukunftsangst Kinder/Jugendliche)</a:t>
            </a:r>
          </a:p>
        </p:txBody>
      </p:sp>
      <p:sp>
        <p:nvSpPr>
          <p:cNvPr id="22531" name="Datumsplatzhalt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de-DE" altLang="de-DE" sz="900" smtClean="0">
              <a:solidFill>
                <a:srgbClr val="907266"/>
              </a:solidFill>
              <a:latin typeface="Arial" charset="0"/>
              <a:cs typeface="Arial" charset="0"/>
            </a:endParaRPr>
          </a:p>
        </p:txBody>
      </p:sp>
      <p:sp>
        <p:nvSpPr>
          <p:cNvPr id="22532" name="Fußzeilenplatzhalt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de-DE" altLang="de-DE" sz="900" smtClean="0">
              <a:latin typeface="Arial" charset="0"/>
              <a:cs typeface="Arial" charset="0"/>
            </a:endParaRPr>
          </a:p>
        </p:txBody>
      </p:sp>
      <p:sp>
        <p:nvSpPr>
          <p:cNvPr id="22533" name="Foliennummernplatzhalt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87B282C4-78DC-4453-9BC1-29ABB16B4D45}" type="slidenum">
              <a:rPr lang="de-DE" altLang="de-DE" sz="1400" smtClean="0">
                <a:latin typeface="Arial" charset="0"/>
                <a:cs typeface="Arial" charset="0"/>
              </a:rPr>
              <a:pPr fontAlgn="base">
                <a:spcBef>
                  <a:spcPct val="0"/>
                </a:spcBef>
                <a:spcAft>
                  <a:spcPct val="0"/>
                </a:spcAft>
              </a:pPr>
              <a:t>9</a:t>
            </a:fld>
            <a:endParaRPr lang="de-DE" altLang="de-DE" sz="1400" smtClean="0">
              <a:latin typeface="Arial" charset="0"/>
              <a:cs typeface="Arial" charset="0"/>
            </a:endParaRPr>
          </a:p>
        </p:txBody>
      </p:sp>
      <p:pic>
        <p:nvPicPr>
          <p:cNvPr id="22534" name="Picture 3" descr="F:\image-611170-galleryV9-bljv.jpg"/>
          <p:cNvPicPr>
            <a:picLocks noChangeAspect="1" noChangeArrowheads="1"/>
          </p:cNvPicPr>
          <p:nvPr/>
        </p:nvPicPr>
        <p:blipFill>
          <a:blip r:embed="rId2"/>
          <a:srcRect/>
          <a:stretch>
            <a:fillRect/>
          </a:stretch>
        </p:blipFill>
        <p:spPr bwMode="auto">
          <a:xfrm>
            <a:off x="3563938" y="4364038"/>
            <a:ext cx="2871787" cy="1873250"/>
          </a:xfrm>
          <a:prstGeom prst="rect">
            <a:avLst/>
          </a:prstGeom>
          <a:noFill/>
          <a:ln w="9525">
            <a:noFill/>
            <a:miter lim="800000"/>
            <a:headEnd/>
            <a:tailEnd/>
          </a:ln>
        </p:spPr>
      </p:pic>
      <p:pic>
        <p:nvPicPr>
          <p:cNvPr id="22535" name="Picture 4" descr="F:\3-format43.jpg"/>
          <p:cNvPicPr>
            <a:picLocks noChangeAspect="1" noChangeArrowheads="1"/>
          </p:cNvPicPr>
          <p:nvPr/>
        </p:nvPicPr>
        <p:blipFill>
          <a:blip r:embed="rId3"/>
          <a:srcRect/>
          <a:stretch>
            <a:fillRect/>
          </a:stretch>
        </p:blipFill>
        <p:spPr bwMode="auto">
          <a:xfrm>
            <a:off x="128588" y="4316413"/>
            <a:ext cx="3248025" cy="2436812"/>
          </a:xfrm>
          <a:prstGeom prst="rect">
            <a:avLst/>
          </a:prstGeom>
          <a:noFill/>
          <a:ln w="9525">
            <a:noFill/>
            <a:miter lim="800000"/>
            <a:headEnd/>
            <a:tailEnd/>
          </a:ln>
        </p:spPr>
      </p:pic>
      <p:pic>
        <p:nvPicPr>
          <p:cNvPr id="22536" name="Picture 5" descr="F:\org_fa030449.jpg"/>
          <p:cNvPicPr>
            <a:picLocks noChangeAspect="1" noChangeArrowheads="1"/>
          </p:cNvPicPr>
          <p:nvPr/>
        </p:nvPicPr>
        <p:blipFill>
          <a:blip r:embed="rId4"/>
          <a:srcRect/>
          <a:stretch>
            <a:fillRect/>
          </a:stretch>
        </p:blipFill>
        <p:spPr bwMode="auto">
          <a:xfrm>
            <a:off x="6556375" y="4492625"/>
            <a:ext cx="2081213" cy="156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1863</Words>
  <Application>Microsoft Office PowerPoint</Application>
  <PresentationFormat>Bildschirmpräsentation (4:3)</PresentationFormat>
  <Paragraphs>360</Paragraphs>
  <Slides>46</Slides>
  <Notes>0</Notes>
  <HiddenSlides>0</HiddenSlides>
  <MMClips>0</MMClips>
  <ScaleCrop>false</ScaleCrop>
  <HeadingPairs>
    <vt:vector size="4" baseType="variant">
      <vt:variant>
        <vt:lpstr>Design</vt:lpstr>
      </vt:variant>
      <vt:variant>
        <vt:i4>1</vt:i4>
      </vt:variant>
      <vt:variant>
        <vt:lpstr>Folientitel</vt:lpstr>
      </vt:variant>
      <vt:variant>
        <vt:i4>46</vt:i4>
      </vt:variant>
    </vt:vector>
  </HeadingPairs>
  <TitlesOfParts>
    <vt:vector size="47" baseType="lpstr">
      <vt:lpstr>Larissa</vt:lpstr>
      <vt:lpstr>Selbsttötung bei Jugendlichen  </vt:lpstr>
      <vt:lpstr>PowerPoint-Präsentation</vt:lpstr>
      <vt:lpstr>Fragen</vt:lpstr>
      <vt:lpstr>Einige Antworten</vt:lpstr>
      <vt:lpstr>Begriffe </vt:lpstr>
      <vt:lpstr>Begriffe </vt:lpstr>
      <vt:lpstr>Begriffe </vt:lpstr>
      <vt:lpstr>Suizid</vt:lpstr>
      <vt:lpstr>Differenzierung (cave! Erwachsene)</vt:lpstr>
      <vt:lpstr>Methoden</vt:lpstr>
      <vt:lpstr>Suizidmethoden – Statistik (2013)</vt:lpstr>
      <vt:lpstr>Ausschluss - Beispiele</vt:lpstr>
      <vt:lpstr>Todesursachen 2013</vt:lpstr>
      <vt:lpstr>Fakten</vt:lpstr>
      <vt:lpstr>Fakten</vt:lpstr>
      <vt:lpstr>Exkurs: Suizid Kindesalter</vt:lpstr>
      <vt:lpstr>Todeskonzepte bei Kindern in Abhängigkeit vom Alter </vt:lpstr>
      <vt:lpstr>Todeskonzept </vt:lpstr>
      <vt:lpstr>Ursachen - Auslöser - Risiko</vt:lpstr>
      <vt:lpstr>                                      Ursachen-Modelle</vt:lpstr>
      <vt:lpstr>Ursachen-Modelle - Störungsbilder</vt:lpstr>
      <vt:lpstr>Ursachen - Krisenmodell</vt:lpstr>
      <vt:lpstr>Ursachen-Modelle - Chancen</vt:lpstr>
      <vt:lpstr>Auslöser</vt:lpstr>
      <vt:lpstr>Ziel  Ausweg - Problemlösung - Bewältigung</vt:lpstr>
      <vt:lpstr>Werther - Effekt</vt:lpstr>
      <vt:lpstr>Internet</vt:lpstr>
      <vt:lpstr>Internet +</vt:lpstr>
      <vt:lpstr>Internet -</vt:lpstr>
      <vt:lpstr>Ist eine suizidale Entwicklung vorherseh- /beeinflussbar ?</vt:lpstr>
      <vt:lpstr>Stadien der suizidalen Entwicklung (Pöldinger, 1968)</vt:lpstr>
      <vt:lpstr>Stadien der suizidalen Entwicklung (Pöldinger, 1968)</vt:lpstr>
      <vt:lpstr>Σ   Mythen vs. Fakten</vt:lpstr>
      <vt:lpstr>Mythen und Fakten</vt:lpstr>
      <vt:lpstr>Mythen und Fakten</vt:lpstr>
      <vt:lpstr>Intervention - Prävention</vt:lpstr>
      <vt:lpstr>Warum Handeln?</vt:lpstr>
      <vt:lpstr>Akutsituation - Fehler</vt:lpstr>
      <vt:lpstr>Allgemeiner Umgang</vt:lpstr>
      <vt:lpstr>Professioneller Umgang</vt:lpstr>
      <vt:lpstr>Warum professionelle Hilfe?</vt:lpstr>
      <vt:lpstr>Erkennen von Warnsignale</vt:lpstr>
      <vt:lpstr>Allgemeine Prävention</vt:lpstr>
      <vt:lpstr>Hilfsangebote</vt:lpstr>
      <vt:lpstr>Σ Prävention</vt:lpstr>
      <vt:lpstr>Vielen Dank  für Ihre  Achtsamkeit!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Wawrzyczek, Dagmar</dc:creator>
  <cp:lastModifiedBy>Burian</cp:lastModifiedBy>
  <cp:revision>286</cp:revision>
  <dcterms:created xsi:type="dcterms:W3CDTF">2015-03-13T12:40:18Z</dcterms:created>
  <dcterms:modified xsi:type="dcterms:W3CDTF">2015-09-10T11:28:47Z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0x01010010CAA985D727A5439E35FEC681B172EA</vt:lpwstr>
  </property>
</Properties>
</file>